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258" r:id="rId4"/>
    <p:sldId id="264" r:id="rId5"/>
    <p:sldId id="265" r:id="rId6"/>
    <p:sldId id="259" r:id="rId7"/>
    <p:sldId id="260" r:id="rId8"/>
    <p:sldId id="261" r:id="rId9"/>
    <p:sldId id="262" r:id="rId10"/>
    <p:sldId id="263"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59872"/>
  </p:normalViewPr>
  <p:slideViewPr>
    <p:cSldViewPr snapToGrid="0" snapToObjects="1">
      <p:cViewPr varScale="1">
        <p:scale>
          <a:sx n="61" d="100"/>
          <a:sy n="61" d="100"/>
        </p:scale>
        <p:origin x="255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1D783A-1C48-4C40-95E4-155803CD5BC2}" type="datetimeFigureOut">
              <a:rPr lang="en-US" smtClean="0"/>
              <a:t>5/12/20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6722D5-E914-2648-8514-7AED79DFECA2}" type="slidenum">
              <a:rPr lang="en-US" smtClean="0"/>
              <a:t>‹#›</a:t>
            </a:fld>
            <a:endParaRPr lang="en-US"/>
          </a:p>
        </p:txBody>
      </p:sp>
    </p:spTree>
    <p:extLst>
      <p:ext uri="{BB962C8B-B14F-4D97-AF65-F5344CB8AC3E}">
        <p14:creationId xmlns:p14="http://schemas.microsoft.com/office/powerpoint/2010/main" val="3606873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ncbi.nlm.nih.gov/pubmed/25003654"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ncbi.nlm.nih.gov/pubmed/24635987"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www.mdcalc.com/chalice-childrens-head-injury-algorithm-prediction-important-clinical-events-rule" TargetMode="External"/><Relationship Id="rId5" Type="http://schemas.openxmlformats.org/officeDocument/2006/relationships/hyperlink" Target="https://www.mdcalc.com/catch-canadian-assessment-tomography-childhood-head-injury-rule" TargetMode="External"/><Relationship Id="rId4" Type="http://schemas.openxmlformats.org/officeDocument/2006/relationships/hyperlink" Target="https://www.mdcalc.com/pecarn-pediatric-head-injury-trauma-algorithm"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mergencymedicinecases.com/beem-cases-pediatric-minor-head-injury/#Jump%20to%20Question%201%20Discussion"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rch.org.au/clinicalguide/guideline_index/Head_injury/"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aliem.com/pem-pearls-assessing-radiation-risk-in-children-getting-ct-imaging-managing-risk-and-making-medical-decision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radiologymasterclass.co.uk/tutorials/ct/ct_brain_anatomy/ct_brain_anatomy_start"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kidshealthwa.com/wp-content/uploads/calculators/Emergency-Calculator-v9-2/EmergencyCalculator.htm"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Decision to do CT scan- depends on clinical features </a:t>
            </a:r>
          </a:p>
          <a:p>
            <a:endParaRPr lang="en-US" dirty="0"/>
          </a:p>
          <a:p>
            <a:r>
              <a:rPr lang="en-US" b="1" dirty="0"/>
              <a:t>Mechanism of Injury- </a:t>
            </a:r>
            <a:r>
              <a:rPr lang="en-US" dirty="0"/>
              <a:t>Fall from height &gt;1meter, significant MVA, hit by a projectile, NAI etc.</a:t>
            </a:r>
          </a:p>
          <a:p>
            <a:r>
              <a:rPr lang="en-US" b="1" dirty="0"/>
              <a:t>Historical features- </a:t>
            </a:r>
            <a:r>
              <a:rPr lang="en-US" dirty="0"/>
              <a:t>Loss of consciousness, multiple- persistent vomiting with no other clear cause, drowsiness, delayed seizures, representation in this particular scenario is a red flag.</a:t>
            </a:r>
          </a:p>
          <a:p>
            <a:r>
              <a:rPr lang="en-US" b="1" dirty="0"/>
              <a:t>Examination findings- </a:t>
            </a:r>
            <a:r>
              <a:rPr lang="en-US" dirty="0"/>
              <a:t>GCS &lt;15 &gt;2 hours after the injury, focal neurology, signs of basal skull fracture, depressed skull fracture, penetrating injury, Large laceration or hematoma (&gt;5cm) or boggy swelling, tense </a:t>
            </a:r>
            <a:r>
              <a:rPr lang="en-US" dirty="0" err="1"/>
              <a:t>frontanelle</a:t>
            </a:r>
            <a:r>
              <a:rPr lang="en-US" dirty="0"/>
              <a:t> is infants etc.</a:t>
            </a:r>
          </a:p>
          <a:p>
            <a:endParaRPr lang="en-US" dirty="0"/>
          </a:p>
          <a:p>
            <a:r>
              <a:rPr lang="en-US" b="1" dirty="0"/>
              <a:t>Use of various decision-making tools-</a:t>
            </a:r>
          </a:p>
          <a:p>
            <a:r>
              <a:rPr lang="en-US" b="1" dirty="0"/>
              <a:t>PECARN, CHALICE or Catch</a:t>
            </a:r>
          </a:p>
          <a:p>
            <a:endParaRPr lang="en-US" dirty="0"/>
          </a:p>
          <a:p>
            <a:r>
              <a:rPr lang="en-US" b="1" dirty="0"/>
              <a:t>NICE or Canadian CT head rules are non validated from Pediatric head injury</a:t>
            </a:r>
          </a:p>
          <a:p>
            <a:endParaRPr lang="en-US" b="1" dirty="0"/>
          </a:p>
          <a:p>
            <a:r>
              <a:rPr lang="en-US" b="1" dirty="0"/>
              <a:t>Further discussion- Isolated loss of consciousness- significance in minor head injury</a:t>
            </a:r>
          </a:p>
          <a:p>
            <a:r>
              <a:rPr lang="en-AU" sz="1200" b="0" i="0" kern="1200" dirty="0">
                <a:solidFill>
                  <a:schemeClr val="tx1"/>
                </a:solidFill>
                <a:effectLst/>
                <a:latin typeface="+mn-lt"/>
                <a:ea typeface="+mn-ea"/>
                <a:cs typeface="+mn-cs"/>
              </a:rPr>
              <a:t>Lee LK, Monroe D, Bachman MC, Glass TF, Mahajan PV, Cooper A, , Stanley RM, Miskin M, et al. Traumatic Brain Injury (TBI) Working Group of </a:t>
            </a:r>
            <a:r>
              <a:rPr lang="en-AU" sz="1200" b="0" i="0" kern="1200" dirty="0" err="1">
                <a:solidFill>
                  <a:schemeClr val="tx1"/>
                </a:solidFill>
                <a:effectLst/>
                <a:latin typeface="+mn-lt"/>
                <a:ea typeface="+mn-ea"/>
                <a:cs typeface="+mn-cs"/>
              </a:rPr>
              <a:t>Pediatric</a:t>
            </a:r>
            <a:r>
              <a:rPr lang="en-AU" sz="1200" b="0" i="0" kern="1200" dirty="0">
                <a:solidFill>
                  <a:schemeClr val="tx1"/>
                </a:solidFill>
                <a:effectLst/>
                <a:latin typeface="+mn-lt"/>
                <a:ea typeface="+mn-ea"/>
                <a:cs typeface="+mn-cs"/>
              </a:rPr>
              <a:t> Emergency Care Applied Research Network (PECARN). Isolated loss of consciousness in children with minor blunt head trauma. JAMA </a:t>
            </a:r>
            <a:r>
              <a:rPr lang="en-AU" sz="1200" b="0" i="0" kern="1200" dirty="0" err="1">
                <a:solidFill>
                  <a:schemeClr val="tx1"/>
                </a:solidFill>
                <a:effectLst/>
                <a:latin typeface="+mn-lt"/>
                <a:ea typeface="+mn-ea"/>
                <a:cs typeface="+mn-cs"/>
              </a:rPr>
              <a:t>Pediatr</a:t>
            </a:r>
            <a:r>
              <a:rPr lang="en-AU" sz="1200" b="0" i="0" kern="1200" dirty="0">
                <a:solidFill>
                  <a:schemeClr val="tx1"/>
                </a:solidFill>
                <a:effectLst/>
                <a:latin typeface="+mn-lt"/>
                <a:ea typeface="+mn-ea"/>
                <a:cs typeface="+mn-cs"/>
              </a:rPr>
              <a:t>. 2014 Sep;168(9):837-43. PMID: </a:t>
            </a:r>
            <a:r>
              <a:rPr lang="en-AU" sz="1200" b="0" i="0" u="none" strike="noStrike" kern="1200" dirty="0">
                <a:solidFill>
                  <a:schemeClr val="tx1"/>
                </a:solidFill>
                <a:effectLst/>
                <a:latin typeface="+mn-lt"/>
                <a:ea typeface="+mn-ea"/>
                <a:cs typeface="+mn-cs"/>
                <a:hlinkClick r:id="rId3"/>
              </a:rPr>
              <a:t>25003654</a:t>
            </a:r>
            <a:endParaRPr lang="en-US" b="1" dirty="0"/>
          </a:p>
        </p:txBody>
      </p:sp>
      <p:sp>
        <p:nvSpPr>
          <p:cNvPr id="4" name="Slide Number Placeholder 3"/>
          <p:cNvSpPr>
            <a:spLocks noGrp="1"/>
          </p:cNvSpPr>
          <p:nvPr>
            <p:ph type="sldNum" sz="quarter" idx="5"/>
          </p:nvPr>
        </p:nvSpPr>
        <p:spPr/>
        <p:txBody>
          <a:bodyPr/>
          <a:lstStyle/>
          <a:p>
            <a:fld id="{B56722D5-E914-2648-8514-7AED79DFECA2}" type="slidenum">
              <a:rPr lang="en-US" smtClean="0"/>
              <a:t>2</a:t>
            </a:fld>
            <a:endParaRPr lang="en-US"/>
          </a:p>
        </p:txBody>
      </p:sp>
    </p:spTree>
    <p:extLst>
      <p:ext uri="{BB962C8B-B14F-4D97-AF65-F5344CB8AC3E}">
        <p14:creationId xmlns:p14="http://schemas.microsoft.com/office/powerpoint/2010/main" val="24430820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6722D5-E914-2648-8514-7AED79DFECA2}" type="slidenum">
              <a:rPr lang="en-US" smtClean="0"/>
              <a:t>11</a:t>
            </a:fld>
            <a:endParaRPr lang="en-US"/>
          </a:p>
        </p:txBody>
      </p:sp>
    </p:spTree>
    <p:extLst>
      <p:ext uri="{BB962C8B-B14F-4D97-AF65-F5344CB8AC3E}">
        <p14:creationId xmlns:p14="http://schemas.microsoft.com/office/powerpoint/2010/main" val="2447738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0" i="0" kern="1200" dirty="0">
                <a:solidFill>
                  <a:schemeClr val="tx1"/>
                </a:solidFill>
                <a:effectLst/>
                <a:latin typeface="+mn-lt"/>
                <a:ea typeface="+mn-ea"/>
                <a:cs typeface="+mn-cs"/>
              </a:rPr>
              <a:t>Compare the decision-making tools-</a:t>
            </a:r>
          </a:p>
          <a:p>
            <a:endParaRPr lang="en-AU" sz="1200" b="0" i="0" kern="1200" dirty="0">
              <a:solidFill>
                <a:schemeClr val="tx1"/>
              </a:solidFill>
              <a:effectLst/>
              <a:latin typeface="+mn-lt"/>
              <a:ea typeface="+mn-ea"/>
              <a:cs typeface="+mn-cs"/>
            </a:endParaRPr>
          </a:p>
          <a:p>
            <a:r>
              <a:rPr lang="en-AU" sz="1200" b="0" i="0" kern="1200" dirty="0">
                <a:solidFill>
                  <a:schemeClr val="tx1"/>
                </a:solidFill>
                <a:effectLst/>
                <a:latin typeface="+mn-lt"/>
                <a:ea typeface="+mn-ea"/>
                <a:cs typeface="+mn-cs"/>
              </a:rPr>
              <a:t>Reference- Easter JS, Bakes K, Dhaliwal J, Miller M, Caruso E, </a:t>
            </a:r>
            <a:r>
              <a:rPr lang="en-AU" sz="1200" b="0" i="0" kern="1200" dirty="0" err="1">
                <a:solidFill>
                  <a:schemeClr val="tx1"/>
                </a:solidFill>
                <a:effectLst/>
                <a:latin typeface="+mn-lt"/>
                <a:ea typeface="+mn-ea"/>
                <a:cs typeface="+mn-cs"/>
              </a:rPr>
              <a:t>Haukoos</a:t>
            </a:r>
            <a:r>
              <a:rPr lang="en-AU" sz="1200" b="0" i="0" kern="1200" dirty="0">
                <a:solidFill>
                  <a:schemeClr val="tx1"/>
                </a:solidFill>
                <a:effectLst/>
                <a:latin typeface="+mn-lt"/>
                <a:ea typeface="+mn-ea"/>
                <a:cs typeface="+mn-cs"/>
              </a:rPr>
              <a:t> JS. Comparison of PECARN, CATCH, and CHALICE Rules for Children With Minor Head Injury: A Prospective Cohort Study. Ann </a:t>
            </a:r>
            <a:r>
              <a:rPr lang="en-AU" sz="1200" b="0" i="0" kern="1200" dirty="0" err="1">
                <a:solidFill>
                  <a:schemeClr val="tx1"/>
                </a:solidFill>
                <a:effectLst/>
                <a:latin typeface="+mn-lt"/>
                <a:ea typeface="+mn-ea"/>
                <a:cs typeface="+mn-cs"/>
              </a:rPr>
              <a:t>Emerg</a:t>
            </a:r>
            <a:r>
              <a:rPr lang="en-AU" sz="1200" b="0" i="0" kern="1200" dirty="0">
                <a:solidFill>
                  <a:schemeClr val="tx1"/>
                </a:solidFill>
                <a:effectLst/>
                <a:latin typeface="+mn-lt"/>
                <a:ea typeface="+mn-ea"/>
                <a:cs typeface="+mn-cs"/>
              </a:rPr>
              <a:t> Med. 2014 Aug;64(2):145-52. PMID: </a:t>
            </a:r>
            <a:r>
              <a:rPr lang="en-AU" sz="1200" b="0" i="0" u="none" strike="noStrike" kern="1200" dirty="0">
                <a:solidFill>
                  <a:schemeClr val="tx1"/>
                </a:solidFill>
                <a:effectLst/>
                <a:latin typeface="+mn-lt"/>
                <a:ea typeface="+mn-ea"/>
                <a:cs typeface="+mn-cs"/>
                <a:hlinkClick r:id="rId3"/>
              </a:rPr>
              <a:t>24635987</a:t>
            </a:r>
            <a:endParaRPr lang="en-AU" sz="1200" b="0" i="0" u="none" strike="noStrike" kern="1200" dirty="0">
              <a:solidFill>
                <a:schemeClr val="tx1"/>
              </a:solidFill>
              <a:effectLst/>
              <a:latin typeface="+mn-lt"/>
              <a:ea typeface="+mn-ea"/>
              <a:cs typeface="+mn-cs"/>
            </a:endParaRPr>
          </a:p>
          <a:p>
            <a:endParaRPr lang="en-AU" sz="1200" b="0" i="0" u="none" strike="noStrike" kern="1200" dirty="0">
              <a:solidFill>
                <a:schemeClr val="tx1"/>
              </a:solidFill>
              <a:effectLst/>
              <a:latin typeface="+mn-lt"/>
              <a:ea typeface="+mn-ea"/>
              <a:cs typeface="+mn-cs"/>
            </a:endParaRPr>
          </a:p>
          <a:p>
            <a:r>
              <a:rPr lang="en-AU" sz="1200" b="0" i="0" kern="1200" dirty="0">
                <a:solidFill>
                  <a:schemeClr val="tx1"/>
                </a:solidFill>
                <a:effectLst/>
                <a:latin typeface="+mn-lt"/>
                <a:ea typeface="+mn-ea"/>
                <a:cs typeface="+mn-cs"/>
              </a:rPr>
              <a:t>Among the 1,009 children, 21 (2% [95% CI: 1%, 3%) had clinically important traumatic brain injuries. Only physician practice and PECARN identified all clinically important traumatic brain injuries.</a:t>
            </a:r>
          </a:p>
          <a:p>
            <a:endParaRPr lang="en-AU" sz="1200" b="1" i="0" kern="1200" dirty="0">
              <a:solidFill>
                <a:schemeClr val="tx1"/>
              </a:solidFill>
              <a:effectLst/>
              <a:latin typeface="+mn-lt"/>
              <a:ea typeface="+mn-ea"/>
              <a:cs typeface="+mn-cs"/>
            </a:endParaRPr>
          </a:p>
          <a:p>
            <a:r>
              <a:rPr lang="en-AU" sz="1200" b="1" i="0" kern="1200" dirty="0">
                <a:solidFill>
                  <a:schemeClr val="tx1"/>
                </a:solidFill>
                <a:effectLst/>
                <a:latin typeface="+mn-lt"/>
                <a:ea typeface="+mn-ea"/>
                <a:cs typeface="+mn-cs"/>
              </a:rPr>
              <a:t>PECARN (</a:t>
            </a:r>
            <a:r>
              <a:rPr lang="en-AU" dirty="0">
                <a:hlinkClick r:id="rId4"/>
              </a:rPr>
              <a:t>https://www.mdcalc.com/pecarn-pediatric-head-injury-trauma-algorithm</a:t>
            </a:r>
            <a:r>
              <a:rPr lang="en-AU" dirty="0"/>
              <a:t>)</a:t>
            </a:r>
            <a:endParaRPr lang="en-AU" sz="1200" b="0" i="0" kern="1200" dirty="0">
              <a:solidFill>
                <a:schemeClr val="tx1"/>
              </a:solidFill>
              <a:effectLst/>
              <a:latin typeface="+mn-lt"/>
              <a:ea typeface="+mn-ea"/>
              <a:cs typeface="+mn-cs"/>
            </a:endParaRPr>
          </a:p>
          <a:p>
            <a:pPr lvl="1"/>
            <a:r>
              <a:rPr lang="en-AU" sz="1200" b="0" i="0" kern="1200" dirty="0">
                <a:solidFill>
                  <a:schemeClr val="tx1"/>
                </a:solidFill>
                <a:effectLst/>
                <a:latin typeface="+mn-lt"/>
                <a:ea typeface="+mn-ea"/>
                <a:cs typeface="+mn-cs"/>
              </a:rPr>
              <a:t>Sensitivity = 100% [95% CI: 84, 100]</a:t>
            </a:r>
          </a:p>
          <a:p>
            <a:pPr lvl="1"/>
            <a:r>
              <a:rPr lang="en-AU" sz="1200" b="0" i="0" kern="1200" dirty="0">
                <a:solidFill>
                  <a:schemeClr val="tx1"/>
                </a:solidFill>
                <a:effectLst/>
                <a:latin typeface="+mn-lt"/>
                <a:ea typeface="+mn-ea"/>
                <a:cs typeface="+mn-cs"/>
              </a:rPr>
              <a:t>Specificity = 62% [95% CI: 59, 66]</a:t>
            </a:r>
          </a:p>
          <a:p>
            <a:pPr lvl="1"/>
            <a:r>
              <a:rPr lang="en-AU" sz="1200" b="0" i="0" kern="1200" dirty="0">
                <a:solidFill>
                  <a:schemeClr val="tx1"/>
                </a:solidFill>
                <a:effectLst/>
                <a:latin typeface="+mn-lt"/>
                <a:ea typeface="+mn-ea"/>
                <a:cs typeface="+mn-cs"/>
              </a:rPr>
              <a:t>LR + 2.7 [95% CI: 2.5, 2.9]</a:t>
            </a:r>
          </a:p>
          <a:p>
            <a:pPr lvl="1"/>
            <a:r>
              <a:rPr lang="en-AU" sz="1200" b="0" i="0" kern="1200" dirty="0">
                <a:solidFill>
                  <a:schemeClr val="tx1"/>
                </a:solidFill>
                <a:effectLst/>
                <a:latin typeface="+mn-lt"/>
                <a:ea typeface="+mn-ea"/>
                <a:cs typeface="+mn-cs"/>
              </a:rPr>
              <a:t>LR – 0 [95% CI: 0, ?]</a:t>
            </a:r>
          </a:p>
          <a:p>
            <a:endParaRPr lang="en-AU" sz="1200" b="1" i="0" kern="1200" dirty="0">
              <a:solidFill>
                <a:schemeClr val="tx1"/>
              </a:solidFill>
              <a:effectLst/>
              <a:latin typeface="+mn-lt"/>
              <a:ea typeface="+mn-ea"/>
              <a:cs typeface="+mn-cs"/>
            </a:endParaRPr>
          </a:p>
          <a:p>
            <a:r>
              <a:rPr lang="en-AU" sz="1200" b="1" i="0" kern="1200" dirty="0">
                <a:solidFill>
                  <a:schemeClr val="tx1"/>
                </a:solidFill>
                <a:effectLst/>
                <a:latin typeface="+mn-lt"/>
                <a:ea typeface="+mn-ea"/>
                <a:cs typeface="+mn-cs"/>
              </a:rPr>
              <a:t>CATCH (</a:t>
            </a:r>
            <a:r>
              <a:rPr lang="en-AU" dirty="0">
                <a:hlinkClick r:id="rId5"/>
              </a:rPr>
              <a:t>https://www.mdcalc.com/catch-canadian-assessment-tomography-childhood-head-injury-rule</a:t>
            </a:r>
            <a:r>
              <a:rPr lang="en-AU" dirty="0"/>
              <a:t>)</a:t>
            </a:r>
            <a:endParaRPr lang="en-AU" sz="1200" b="0" i="0" kern="1200" dirty="0">
              <a:solidFill>
                <a:schemeClr val="tx1"/>
              </a:solidFill>
              <a:effectLst/>
              <a:latin typeface="+mn-lt"/>
              <a:ea typeface="+mn-ea"/>
              <a:cs typeface="+mn-cs"/>
            </a:endParaRPr>
          </a:p>
          <a:p>
            <a:pPr lvl="1"/>
            <a:r>
              <a:rPr lang="en-AU" sz="1200" b="0" i="0" kern="1200" dirty="0">
                <a:solidFill>
                  <a:schemeClr val="tx1"/>
                </a:solidFill>
                <a:effectLst/>
                <a:latin typeface="+mn-lt"/>
                <a:ea typeface="+mn-ea"/>
                <a:cs typeface="+mn-cs"/>
              </a:rPr>
              <a:t>Sensitivity = 91% [95% CI: 70, 99]</a:t>
            </a:r>
          </a:p>
          <a:p>
            <a:pPr lvl="1"/>
            <a:r>
              <a:rPr lang="en-AU" sz="1200" b="0" i="0" kern="1200" dirty="0">
                <a:solidFill>
                  <a:schemeClr val="tx1"/>
                </a:solidFill>
                <a:effectLst/>
                <a:latin typeface="+mn-lt"/>
                <a:ea typeface="+mn-ea"/>
                <a:cs typeface="+mn-cs"/>
              </a:rPr>
              <a:t>Specificity = 44% [95% CI: 41, 47]</a:t>
            </a:r>
          </a:p>
          <a:p>
            <a:pPr lvl="1"/>
            <a:r>
              <a:rPr lang="en-AU" sz="1200" b="0" i="0" kern="1200" dirty="0">
                <a:solidFill>
                  <a:schemeClr val="tx1"/>
                </a:solidFill>
                <a:effectLst/>
                <a:latin typeface="+mn-lt"/>
                <a:ea typeface="+mn-ea"/>
                <a:cs typeface="+mn-cs"/>
              </a:rPr>
              <a:t>LR + 1.6 [95% CI: 1.4, 1.9]</a:t>
            </a:r>
          </a:p>
          <a:p>
            <a:pPr lvl="1"/>
            <a:r>
              <a:rPr lang="en-AU" sz="1200" b="0" i="0" kern="1200" dirty="0">
                <a:solidFill>
                  <a:schemeClr val="tx1"/>
                </a:solidFill>
                <a:effectLst/>
                <a:latin typeface="+mn-lt"/>
                <a:ea typeface="+mn-ea"/>
                <a:cs typeface="+mn-cs"/>
              </a:rPr>
              <a:t>LR – 0.2 [95% CI: 0.1, 0.8]</a:t>
            </a:r>
          </a:p>
          <a:p>
            <a:endParaRPr lang="en-AU" sz="1200" b="1" i="0" kern="1200" dirty="0">
              <a:solidFill>
                <a:schemeClr val="tx1"/>
              </a:solidFill>
              <a:effectLst/>
              <a:latin typeface="+mn-lt"/>
              <a:ea typeface="+mn-ea"/>
              <a:cs typeface="+mn-cs"/>
            </a:endParaRPr>
          </a:p>
          <a:p>
            <a:r>
              <a:rPr lang="en-AU" sz="1200" b="1" i="0" kern="1200" dirty="0">
                <a:solidFill>
                  <a:schemeClr val="tx1"/>
                </a:solidFill>
                <a:effectLst/>
                <a:latin typeface="+mn-lt"/>
                <a:ea typeface="+mn-ea"/>
                <a:cs typeface="+mn-cs"/>
              </a:rPr>
              <a:t>CHALICE (</a:t>
            </a:r>
            <a:r>
              <a:rPr lang="en-AU" dirty="0">
                <a:hlinkClick r:id="rId6"/>
              </a:rPr>
              <a:t>https://www.mdcalc.com/chalice-childrens-head-injury-algorithm-prediction-important-clinical-events-rule</a:t>
            </a:r>
            <a:r>
              <a:rPr lang="en-AU" dirty="0"/>
              <a:t>)</a:t>
            </a:r>
            <a:endParaRPr lang="en-AU" sz="1200" b="0" i="0" kern="1200" dirty="0">
              <a:solidFill>
                <a:schemeClr val="tx1"/>
              </a:solidFill>
              <a:effectLst/>
              <a:latin typeface="+mn-lt"/>
              <a:ea typeface="+mn-ea"/>
              <a:cs typeface="+mn-cs"/>
            </a:endParaRPr>
          </a:p>
          <a:p>
            <a:pPr lvl="1"/>
            <a:r>
              <a:rPr lang="en-AU" sz="1200" b="0" i="0" kern="1200" dirty="0">
                <a:solidFill>
                  <a:schemeClr val="tx1"/>
                </a:solidFill>
                <a:effectLst/>
                <a:latin typeface="+mn-lt"/>
                <a:ea typeface="+mn-ea"/>
                <a:cs typeface="+mn-cs"/>
              </a:rPr>
              <a:t>Sensitivity = 84% [95% CI: 60, 97]</a:t>
            </a:r>
          </a:p>
          <a:p>
            <a:pPr lvl="1"/>
            <a:r>
              <a:rPr lang="en-AU" sz="1200" b="0" i="0" kern="1200" dirty="0">
                <a:solidFill>
                  <a:schemeClr val="tx1"/>
                </a:solidFill>
                <a:effectLst/>
                <a:latin typeface="+mn-lt"/>
                <a:ea typeface="+mn-ea"/>
                <a:cs typeface="+mn-cs"/>
              </a:rPr>
              <a:t>Specificity = 85% [95% CI: 82, 87]</a:t>
            </a:r>
          </a:p>
          <a:p>
            <a:pPr lvl="1"/>
            <a:r>
              <a:rPr lang="en-AU" sz="1200" b="0" i="0" kern="1200" dirty="0">
                <a:solidFill>
                  <a:schemeClr val="tx1"/>
                </a:solidFill>
                <a:effectLst/>
                <a:latin typeface="+mn-lt"/>
                <a:ea typeface="+mn-ea"/>
                <a:cs typeface="+mn-cs"/>
              </a:rPr>
              <a:t>LR + 5.5 [95% CI: 4.3, 7.1]</a:t>
            </a:r>
          </a:p>
          <a:p>
            <a:pPr lvl="1"/>
            <a:r>
              <a:rPr lang="en-AU" sz="1200" b="0" i="0" kern="1200" dirty="0">
                <a:solidFill>
                  <a:schemeClr val="tx1"/>
                </a:solidFill>
                <a:effectLst/>
                <a:latin typeface="+mn-lt"/>
                <a:ea typeface="+mn-ea"/>
                <a:cs typeface="+mn-cs"/>
              </a:rPr>
              <a:t>LR – 0.2 [95% CI: 0.1, 0.5]</a:t>
            </a:r>
          </a:p>
          <a:p>
            <a:endParaRPr lang="en-AU" sz="1200" b="1" i="0" kern="1200" dirty="0">
              <a:solidFill>
                <a:schemeClr val="tx1"/>
              </a:solidFill>
              <a:effectLst/>
              <a:latin typeface="+mn-lt"/>
              <a:ea typeface="+mn-ea"/>
              <a:cs typeface="+mn-cs"/>
            </a:endParaRPr>
          </a:p>
          <a:p>
            <a:r>
              <a:rPr lang="en-AU" sz="1200" b="1" i="0" kern="1200" dirty="0">
                <a:solidFill>
                  <a:schemeClr val="tx1"/>
                </a:solidFill>
                <a:effectLst/>
                <a:latin typeface="+mn-lt"/>
                <a:ea typeface="+mn-ea"/>
                <a:cs typeface="+mn-cs"/>
              </a:rPr>
              <a:t>Physician practice</a:t>
            </a:r>
            <a:endParaRPr lang="en-AU" sz="1200" b="0" i="0" kern="1200" dirty="0">
              <a:solidFill>
                <a:schemeClr val="tx1"/>
              </a:solidFill>
              <a:effectLst/>
              <a:latin typeface="+mn-lt"/>
              <a:ea typeface="+mn-ea"/>
              <a:cs typeface="+mn-cs"/>
            </a:endParaRPr>
          </a:p>
          <a:p>
            <a:pPr lvl="1"/>
            <a:r>
              <a:rPr lang="en-AU" sz="1200" b="0" i="0" kern="1200" dirty="0">
                <a:solidFill>
                  <a:schemeClr val="tx1"/>
                </a:solidFill>
                <a:effectLst/>
                <a:latin typeface="+mn-lt"/>
                <a:ea typeface="+mn-ea"/>
                <a:cs typeface="+mn-cs"/>
              </a:rPr>
              <a:t>Sensitivity = 100% [95% CI: 84, 100]</a:t>
            </a:r>
          </a:p>
          <a:p>
            <a:pPr lvl="1"/>
            <a:r>
              <a:rPr lang="en-AU" sz="1200" b="0" i="0" kern="1200" dirty="0">
                <a:solidFill>
                  <a:schemeClr val="tx1"/>
                </a:solidFill>
                <a:effectLst/>
                <a:latin typeface="+mn-lt"/>
                <a:ea typeface="+mn-ea"/>
                <a:cs typeface="+mn-cs"/>
              </a:rPr>
              <a:t>Specificity = 50% [95% CI: 47, 53]</a:t>
            </a:r>
          </a:p>
          <a:p>
            <a:pPr lvl="1"/>
            <a:r>
              <a:rPr lang="en-AU" sz="1200" b="0" i="0" kern="1200" dirty="0">
                <a:solidFill>
                  <a:schemeClr val="tx1"/>
                </a:solidFill>
                <a:effectLst/>
                <a:latin typeface="+mn-lt"/>
                <a:ea typeface="+mn-ea"/>
                <a:cs typeface="+mn-cs"/>
              </a:rPr>
              <a:t>LR + 2.0 [95% CI: 1.9, 2.1]</a:t>
            </a:r>
          </a:p>
          <a:p>
            <a:pPr lvl="1"/>
            <a:r>
              <a:rPr lang="en-AU" sz="1200" b="0" i="0" kern="1200" dirty="0">
                <a:solidFill>
                  <a:schemeClr val="tx1"/>
                </a:solidFill>
                <a:effectLst/>
                <a:latin typeface="+mn-lt"/>
                <a:ea typeface="+mn-ea"/>
                <a:cs typeface="+mn-cs"/>
              </a:rPr>
              <a:t>LR – 0 [95% CI: 0, ?]</a:t>
            </a:r>
          </a:p>
          <a:p>
            <a:r>
              <a:rPr lang="en-AU" sz="1200" b="0" i="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B56722D5-E914-2648-8514-7AED79DFECA2}" type="slidenum">
              <a:rPr lang="en-US" smtClean="0"/>
              <a:t>3</a:t>
            </a:fld>
            <a:endParaRPr lang="en-US"/>
          </a:p>
        </p:txBody>
      </p:sp>
    </p:spTree>
    <p:extLst>
      <p:ext uri="{BB962C8B-B14F-4D97-AF65-F5344CB8AC3E}">
        <p14:creationId xmlns:p14="http://schemas.microsoft.com/office/powerpoint/2010/main" val="2345217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Reference-</a:t>
            </a:r>
          </a:p>
          <a:p>
            <a:r>
              <a:rPr lang="en-AU" dirty="0">
                <a:hlinkClick r:id="rId3"/>
              </a:rPr>
              <a:t>https://emergencymedicinecases.com/beem-cases-pediatric-minor-head-injury/#Jump%20to%20Question%201%20Discussion</a:t>
            </a:r>
            <a:endParaRPr lang="en-AU" dirty="0"/>
          </a:p>
          <a:p>
            <a:endParaRPr lang="en-AU" dirty="0"/>
          </a:p>
          <a:p>
            <a:r>
              <a:rPr lang="en-AU" sz="1200" b="0" i="0" kern="1200" dirty="0">
                <a:solidFill>
                  <a:schemeClr val="tx1"/>
                </a:solidFill>
                <a:effectLst/>
                <a:latin typeface="+mn-lt"/>
                <a:ea typeface="+mn-ea"/>
                <a:cs typeface="+mn-cs"/>
              </a:rPr>
              <a:t>“Based on this study, it appears that both clinician gestalt and the PECARN Rule have adequate sensitivity to rule out important injuries at the bedside, with the PECARN rule being slightly more specific than gestalt. Clinicians should be aware that this conclusion is somewhat limited by the wide confidence intervals in is study, and that clinical expertise and shared decision making remain important components of safe discharge of these patients.”</a:t>
            </a:r>
            <a:endParaRPr lang="en-US" dirty="0"/>
          </a:p>
        </p:txBody>
      </p:sp>
      <p:sp>
        <p:nvSpPr>
          <p:cNvPr id="4" name="Slide Number Placeholder 3"/>
          <p:cNvSpPr>
            <a:spLocks noGrp="1"/>
          </p:cNvSpPr>
          <p:nvPr>
            <p:ph type="sldNum" sz="quarter" idx="5"/>
          </p:nvPr>
        </p:nvSpPr>
        <p:spPr/>
        <p:txBody>
          <a:bodyPr/>
          <a:lstStyle/>
          <a:p>
            <a:fld id="{B56722D5-E914-2648-8514-7AED79DFECA2}" type="slidenum">
              <a:rPr lang="en-US" smtClean="0"/>
              <a:t>4</a:t>
            </a:fld>
            <a:endParaRPr lang="en-US"/>
          </a:p>
        </p:txBody>
      </p:sp>
    </p:spTree>
    <p:extLst>
      <p:ext uri="{BB962C8B-B14F-4D97-AF65-F5344CB8AC3E}">
        <p14:creationId xmlns:p14="http://schemas.microsoft.com/office/powerpoint/2010/main" val="4182450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PECARN rule for further discussion</a:t>
            </a:r>
          </a:p>
        </p:txBody>
      </p:sp>
      <p:sp>
        <p:nvSpPr>
          <p:cNvPr id="4" name="Slide Number Placeholder 3"/>
          <p:cNvSpPr>
            <a:spLocks noGrp="1"/>
          </p:cNvSpPr>
          <p:nvPr>
            <p:ph type="sldNum" sz="quarter" idx="5"/>
          </p:nvPr>
        </p:nvSpPr>
        <p:spPr/>
        <p:txBody>
          <a:bodyPr/>
          <a:lstStyle/>
          <a:p>
            <a:fld id="{B56722D5-E914-2648-8514-7AED79DFECA2}" type="slidenum">
              <a:rPr lang="en-US" smtClean="0"/>
              <a:t>5</a:t>
            </a:fld>
            <a:endParaRPr lang="en-US"/>
          </a:p>
        </p:txBody>
      </p:sp>
    </p:spTree>
    <p:extLst>
      <p:ext uri="{BB962C8B-B14F-4D97-AF65-F5344CB8AC3E}">
        <p14:creationId xmlns:p14="http://schemas.microsoft.com/office/powerpoint/2010/main" val="76766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pediatric GCS &lt;4 years old RCH head injury guidelines</a:t>
            </a:r>
          </a:p>
          <a:p>
            <a:r>
              <a:rPr lang="en-AU" dirty="0">
                <a:hlinkClick r:id="rId3"/>
              </a:rPr>
              <a:t>https://www.rch.org.au/clinicalguide/guideline_index/Head_injury/</a:t>
            </a:r>
            <a:endParaRPr lang="en-US" dirty="0"/>
          </a:p>
        </p:txBody>
      </p:sp>
      <p:sp>
        <p:nvSpPr>
          <p:cNvPr id="4" name="Slide Number Placeholder 3"/>
          <p:cNvSpPr>
            <a:spLocks noGrp="1"/>
          </p:cNvSpPr>
          <p:nvPr>
            <p:ph type="sldNum" sz="quarter" idx="5"/>
          </p:nvPr>
        </p:nvSpPr>
        <p:spPr/>
        <p:txBody>
          <a:bodyPr/>
          <a:lstStyle/>
          <a:p>
            <a:fld id="{B56722D5-E914-2648-8514-7AED79DFECA2}" type="slidenum">
              <a:rPr lang="en-US" smtClean="0"/>
              <a:t>6</a:t>
            </a:fld>
            <a:endParaRPr lang="en-US"/>
          </a:p>
        </p:txBody>
      </p:sp>
    </p:spTree>
    <p:extLst>
      <p:ext uri="{BB962C8B-B14F-4D97-AF65-F5344CB8AC3E}">
        <p14:creationId xmlns:p14="http://schemas.microsoft.com/office/powerpoint/2010/main" val="1972201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Issues-</a:t>
            </a:r>
          </a:p>
          <a:p>
            <a:pPr marL="228600" indent="-228600">
              <a:buAutoNum type="arabicPeriod"/>
            </a:pPr>
            <a:r>
              <a:rPr lang="en-US" dirty="0"/>
              <a:t>Pediatric patient for CT head- may no cooperate</a:t>
            </a:r>
          </a:p>
          <a:p>
            <a:pPr marL="228600" indent="-228600">
              <a:buAutoNum type="arabicPeriod"/>
            </a:pPr>
            <a:r>
              <a:rPr lang="en-US" dirty="0"/>
              <a:t>Drowsiness- deterioration airway risk</a:t>
            </a:r>
          </a:p>
          <a:p>
            <a:pPr marL="228600" indent="-228600">
              <a:buAutoNum type="arabicPeriod"/>
            </a:pPr>
            <a:r>
              <a:rPr lang="en-US" dirty="0"/>
              <a:t>Risk of potential complication of major head injury- Seizure</a:t>
            </a:r>
          </a:p>
          <a:p>
            <a:pPr marL="228600" indent="-228600">
              <a:buAutoNum type="arabicPeriod"/>
            </a:pPr>
            <a:r>
              <a:rPr lang="en-US" dirty="0"/>
              <a:t>Radiation exposure- benefits&gt;&gt; risk </a:t>
            </a:r>
            <a:r>
              <a:rPr lang="en-US" b="1" dirty="0"/>
              <a:t>Pediatric CT radiation exposure and risk- (</a:t>
            </a:r>
            <a:r>
              <a:rPr lang="en-AU" dirty="0">
                <a:hlinkClick r:id="rId3"/>
              </a:rPr>
              <a:t>https://www.aliem.com/pem-pearls-assessing-radiation-risk-in-children-getting-ct-imaging-managing-risk-and-making-medical-decisions/</a:t>
            </a:r>
            <a:r>
              <a:rPr lang="en-AU" dirty="0"/>
              <a:t>)</a:t>
            </a:r>
          </a:p>
          <a:p>
            <a:pPr marL="228600" indent="-228600">
              <a:buAutoNum type="arabicPeriod"/>
            </a:pPr>
            <a:endParaRPr lang="en-US" b="1" dirty="0"/>
          </a:p>
          <a:p>
            <a:pPr marL="0" indent="0">
              <a:buNone/>
            </a:pPr>
            <a:r>
              <a:rPr lang="en-US" b="1" dirty="0"/>
              <a:t>Options-</a:t>
            </a:r>
          </a:p>
          <a:p>
            <a:pPr marL="228600" indent="-228600">
              <a:buAutoNum type="arabicPeriod"/>
            </a:pPr>
            <a:r>
              <a:rPr lang="en-US" b="0" dirty="0"/>
              <a:t>Parental support- mother accompanies the child to CT and stays with a lead gown on inside the room, risk of mother being exposed to CT radiation</a:t>
            </a:r>
          </a:p>
          <a:p>
            <a:pPr marL="228600" indent="-228600">
              <a:buAutoNum type="arabicPeriod"/>
            </a:pPr>
            <a:r>
              <a:rPr lang="en-US" b="0" dirty="0"/>
              <a:t>Sedation with Midazolam- risk of over sedation- airway risk</a:t>
            </a:r>
          </a:p>
          <a:p>
            <a:pPr marL="228600" indent="-228600">
              <a:buAutoNum type="arabicPeriod"/>
            </a:pPr>
            <a:r>
              <a:rPr lang="en-US" b="0" dirty="0"/>
              <a:t>Sedation with ketamine- procedural sedation with appropriate monitoring- resource intensive, airway risk</a:t>
            </a:r>
          </a:p>
          <a:p>
            <a:pPr marL="228600" indent="-228600">
              <a:buAutoNum type="arabicPeriod"/>
            </a:pPr>
            <a:r>
              <a:rPr lang="en-US" b="0" dirty="0"/>
              <a:t>Intubation and then performing CT- in this particular scenario one can argue about the potential severe head injury and necessity of intubation. But intubation will be resource intensive, logistically challenging- transfer, maintaining sedation. Argument against it can be made later if CT head does not show any pathology.</a:t>
            </a:r>
            <a:endParaRPr lang="en-AU" b="0" dirty="0"/>
          </a:p>
        </p:txBody>
      </p:sp>
      <p:sp>
        <p:nvSpPr>
          <p:cNvPr id="4" name="Slide Number Placeholder 3"/>
          <p:cNvSpPr>
            <a:spLocks noGrp="1"/>
          </p:cNvSpPr>
          <p:nvPr>
            <p:ph type="sldNum" sz="quarter" idx="5"/>
          </p:nvPr>
        </p:nvSpPr>
        <p:spPr/>
        <p:txBody>
          <a:bodyPr/>
          <a:lstStyle/>
          <a:p>
            <a:fld id="{B56722D5-E914-2648-8514-7AED79DFECA2}" type="slidenum">
              <a:rPr lang="en-US" smtClean="0"/>
              <a:t>7</a:t>
            </a:fld>
            <a:endParaRPr lang="en-US"/>
          </a:p>
        </p:txBody>
      </p:sp>
    </p:spTree>
    <p:extLst>
      <p:ext uri="{BB962C8B-B14F-4D97-AF65-F5344CB8AC3E}">
        <p14:creationId xmlns:p14="http://schemas.microsoft.com/office/powerpoint/2010/main" val="3499184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Source - ACEM SCE 2013</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Relevant Positive- </a:t>
            </a:r>
          </a:p>
          <a:p>
            <a:r>
              <a:rPr lang="en-AU" sz="1200" kern="1200" dirty="0">
                <a:solidFill>
                  <a:schemeClr val="tx1"/>
                </a:solidFill>
                <a:effectLst/>
                <a:latin typeface="+mn-lt"/>
                <a:ea typeface="+mn-ea"/>
                <a:cs typeface="+mn-cs"/>
              </a:rPr>
              <a:t>Extradural haematoma, left anterior cranial fossa Debatable presence/absence of midline shift Approximately 1.5 x 4 cm</a:t>
            </a:r>
            <a:br>
              <a:rPr lang="en-AU" sz="1200" kern="1200" dirty="0">
                <a:solidFill>
                  <a:schemeClr val="tx1"/>
                </a:solidFill>
                <a:effectLst/>
                <a:latin typeface="+mn-lt"/>
                <a:ea typeface="+mn-ea"/>
                <a:cs typeface="+mn-cs"/>
              </a:rPr>
            </a:br>
            <a:r>
              <a:rPr lang="en-AU" sz="1200" kern="1200" dirty="0">
                <a:solidFill>
                  <a:schemeClr val="tx1"/>
                </a:solidFill>
                <a:effectLst/>
                <a:latin typeface="+mn-lt"/>
                <a:ea typeface="+mn-ea"/>
                <a:cs typeface="+mn-cs"/>
              </a:rPr>
              <a:t>Left frontal lobe compressed slightly </a:t>
            </a:r>
            <a:endParaRPr lang="en-AU" dirty="0"/>
          </a:p>
          <a:p>
            <a:r>
              <a:rPr lang="en-AU" sz="1200" kern="1200" dirty="0">
                <a:solidFill>
                  <a:schemeClr val="tx1"/>
                </a:solidFill>
                <a:effectLst/>
                <a:latin typeface="+mn-lt"/>
                <a:ea typeface="+mn-ea"/>
                <a:cs typeface="+mn-cs"/>
              </a:rPr>
              <a:t>Fluid in left frontal sinus</a:t>
            </a:r>
            <a:br>
              <a:rPr lang="en-AU" sz="1200" kern="1200" dirty="0">
                <a:solidFill>
                  <a:schemeClr val="tx1"/>
                </a:solidFill>
                <a:effectLst/>
                <a:latin typeface="+mn-lt"/>
                <a:ea typeface="+mn-ea"/>
                <a:cs typeface="+mn-cs"/>
              </a:rPr>
            </a:br>
            <a:r>
              <a:rPr lang="en-AU" sz="1200" kern="1200" dirty="0">
                <a:solidFill>
                  <a:schemeClr val="tx1"/>
                </a:solidFill>
                <a:effectLst/>
                <a:latin typeface="+mn-lt"/>
                <a:ea typeface="+mn-ea"/>
                <a:cs typeface="+mn-cs"/>
              </a:rPr>
              <a:t>Air bubble</a:t>
            </a:r>
            <a:br>
              <a:rPr lang="en-AU" sz="1200" kern="1200" dirty="0">
                <a:solidFill>
                  <a:schemeClr val="tx1"/>
                </a:solidFill>
                <a:effectLst/>
                <a:latin typeface="+mn-lt"/>
                <a:ea typeface="+mn-ea"/>
                <a:cs typeface="+mn-cs"/>
              </a:rPr>
            </a:br>
            <a:r>
              <a:rPr lang="en-AU" sz="1200" kern="1200" dirty="0">
                <a:solidFill>
                  <a:schemeClr val="tx1"/>
                </a:solidFill>
                <a:effectLst/>
                <a:latin typeface="+mn-lt"/>
                <a:ea typeface="+mn-ea"/>
                <a:cs typeface="+mn-cs"/>
              </a:rPr>
              <a:t>External soft tissue swelling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Relevant Negative-</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Remainder of brain normal; no apparent skull fracture seen (but expect on other views). </a:t>
            </a:r>
            <a:endParaRPr lang="en-AU" dirty="0"/>
          </a:p>
          <a:p>
            <a:endParaRPr lang="en-AU" b="1" dirty="0"/>
          </a:p>
          <a:p>
            <a:r>
              <a:rPr lang="en-AU" b="1" dirty="0"/>
              <a:t>Interpretation-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1" kern="1200" dirty="0">
                <a:solidFill>
                  <a:schemeClr val="tx1"/>
                </a:solidFill>
                <a:effectLst/>
                <a:latin typeface="+mn-lt"/>
                <a:ea typeface="+mn-ea"/>
                <a:cs typeface="+mn-cs"/>
              </a:rPr>
              <a:t>Left frontal extradural haematoma adequately described from recent closed head injury. Expect and plan for deterioration. Will need liaison with and care under a neurosurgical service </a:t>
            </a:r>
            <a:endParaRPr lang="en-AU" dirty="0"/>
          </a:p>
          <a:p>
            <a:endParaRPr lang="en-US" dirty="0"/>
          </a:p>
          <a:p>
            <a:r>
              <a:rPr lang="en-US" dirty="0"/>
              <a:t>Radiology masterclass-</a:t>
            </a:r>
            <a:r>
              <a:rPr lang="en-AU" dirty="0">
                <a:hlinkClick r:id="rId3"/>
              </a:rPr>
              <a:t>https://www.radiologymasterclass.co.uk/tutorials/ct/ct_brain_anatomy/ct_brain_anatomy_start</a:t>
            </a:r>
            <a:endParaRPr lang="en-US" dirty="0"/>
          </a:p>
        </p:txBody>
      </p:sp>
      <p:sp>
        <p:nvSpPr>
          <p:cNvPr id="4" name="Slide Number Placeholder 3"/>
          <p:cNvSpPr>
            <a:spLocks noGrp="1"/>
          </p:cNvSpPr>
          <p:nvPr>
            <p:ph type="sldNum" sz="quarter" idx="5"/>
          </p:nvPr>
        </p:nvSpPr>
        <p:spPr/>
        <p:txBody>
          <a:bodyPr/>
          <a:lstStyle/>
          <a:p>
            <a:fld id="{B56722D5-E914-2648-8514-7AED79DFECA2}" type="slidenum">
              <a:rPr lang="en-US" smtClean="0"/>
              <a:t>8</a:t>
            </a:fld>
            <a:endParaRPr lang="en-US"/>
          </a:p>
        </p:txBody>
      </p:sp>
    </p:spTree>
    <p:extLst>
      <p:ext uri="{BB962C8B-B14F-4D97-AF65-F5344CB8AC3E}">
        <p14:creationId xmlns:p14="http://schemas.microsoft.com/office/powerpoint/2010/main" val="1935047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Issues-</a:t>
            </a:r>
          </a:p>
          <a:p>
            <a:pPr marL="171450" indent="-171450">
              <a:buFont typeface="Arial" panose="020B0604020202020204" pitchFamily="34" charset="0"/>
              <a:buChar char="•"/>
            </a:pPr>
            <a:r>
              <a:rPr lang="en-US" dirty="0"/>
              <a:t>Possible cause- deterioration of intracranial bleed, seizure</a:t>
            </a:r>
          </a:p>
          <a:p>
            <a:pPr marL="171450" indent="-171450">
              <a:buFont typeface="Arial" panose="020B0604020202020204" pitchFamily="34" charset="0"/>
              <a:buChar char="•"/>
            </a:pPr>
            <a:r>
              <a:rPr lang="en-US" dirty="0"/>
              <a:t>Urgent RSI</a:t>
            </a:r>
          </a:p>
          <a:p>
            <a:pPr marL="171450" indent="-171450">
              <a:buFont typeface="Arial" panose="020B0604020202020204" pitchFamily="34" charset="0"/>
              <a:buChar char="•"/>
            </a:pPr>
            <a:r>
              <a:rPr lang="en-US" dirty="0"/>
              <a:t>Prevention secondary neurological damage due to elevated CPP and potential complications</a:t>
            </a:r>
          </a:p>
          <a:p>
            <a:pPr marL="171450" indent="-171450">
              <a:buFont typeface="Arial" panose="020B0604020202020204" pitchFamily="34" charset="0"/>
              <a:buChar char="•"/>
            </a:pPr>
            <a:r>
              <a:rPr lang="en-US" dirty="0"/>
              <a:t>Urgent referral and transfer to Neuro surg at PCH for evacuation of EDH</a:t>
            </a:r>
          </a:p>
          <a:p>
            <a:pPr marL="171450" indent="-171450">
              <a:buFont typeface="Arial" panose="020B0604020202020204" pitchFamily="34" charset="0"/>
              <a:buChar char="•"/>
            </a:pPr>
            <a:r>
              <a:rPr lang="en-US" dirty="0"/>
              <a:t>Communication with family</a:t>
            </a:r>
          </a:p>
          <a:p>
            <a:endParaRPr lang="en-US" dirty="0"/>
          </a:p>
          <a:p>
            <a:r>
              <a:rPr lang="en-US" b="1" dirty="0"/>
              <a:t>Management-</a:t>
            </a:r>
          </a:p>
          <a:p>
            <a:r>
              <a:rPr lang="en-US" b="0" dirty="0"/>
              <a:t>Pediatric resuscitation calculator-</a:t>
            </a:r>
          </a:p>
          <a:p>
            <a:r>
              <a:rPr lang="en-AU" dirty="0">
                <a:hlinkClick r:id="rId3"/>
              </a:rPr>
              <a:t>http://kidshealthwa.com/wp-content/uploads/calculators/Emergency-Calculator-v9-2/EmergencyCalculator.htm</a:t>
            </a:r>
            <a:endParaRPr lang="en-AU" dirty="0"/>
          </a:p>
          <a:p>
            <a:endParaRPr lang="en-AU" b="1" dirty="0"/>
          </a:p>
          <a:p>
            <a:r>
              <a:rPr lang="en-AU" b="0" dirty="0"/>
              <a:t>Resus area, allocate roles</a:t>
            </a:r>
          </a:p>
          <a:p>
            <a:r>
              <a:rPr lang="en-AU" b="0" dirty="0"/>
              <a:t>Prepare for urgent intubation- staff, area, equipment, monitoring, drugs, post intubation care</a:t>
            </a:r>
          </a:p>
          <a:p>
            <a:r>
              <a:rPr lang="en-AU" b="0" dirty="0"/>
              <a:t>Most experience </a:t>
            </a:r>
            <a:r>
              <a:rPr lang="en-AU" b="0" dirty="0" err="1"/>
              <a:t>intubator</a:t>
            </a:r>
            <a:endParaRPr lang="en-AU" b="0" dirty="0"/>
          </a:p>
          <a:p>
            <a:r>
              <a:rPr lang="en-AU" b="0" dirty="0"/>
              <a:t>Induction- Ketamine 1.5mg/kg, paralysis- Rocuronium 0.6 -1.2mg/kg</a:t>
            </a:r>
          </a:p>
          <a:p>
            <a:r>
              <a:rPr lang="en-AU" b="0" dirty="0"/>
              <a:t>Gentle laryngoscopy</a:t>
            </a:r>
          </a:p>
          <a:p>
            <a:r>
              <a:rPr lang="en-AU" b="0" dirty="0"/>
              <a:t>Post intubation sedation- Ketamine/ fentanyl</a:t>
            </a:r>
          </a:p>
          <a:p>
            <a:endParaRPr lang="en-AU" b="0" dirty="0"/>
          </a:p>
          <a:p>
            <a:r>
              <a:rPr lang="en-AU" b="1" dirty="0"/>
              <a:t>Prevention of secondary neurological damage-</a:t>
            </a:r>
          </a:p>
          <a:p>
            <a:r>
              <a:rPr lang="en-AU" b="0" dirty="0"/>
              <a:t>Cerebral perfusion pressure- head up 30 degrees, no neck ties, ventilation to maintain normal pCO2 and pO2, 3% NaCl 3ml/kg</a:t>
            </a:r>
          </a:p>
          <a:p>
            <a:r>
              <a:rPr lang="en-AU" b="0" dirty="0"/>
              <a:t>Maintain sedation and paralysis</a:t>
            </a:r>
          </a:p>
          <a:p>
            <a:r>
              <a:rPr lang="en-AU" b="0" dirty="0"/>
              <a:t>Prevent hypothermia, hypo- hypertension</a:t>
            </a:r>
          </a:p>
          <a:p>
            <a:r>
              <a:rPr lang="en-AU" b="0" dirty="0"/>
              <a:t>Prevent seizures</a:t>
            </a:r>
          </a:p>
          <a:p>
            <a:r>
              <a:rPr lang="en-AU" b="0" dirty="0"/>
              <a:t>Prevent Hypo- hyper glycaemia</a:t>
            </a:r>
          </a:p>
          <a:p>
            <a:r>
              <a:rPr lang="en-AU" b="0" dirty="0"/>
              <a:t>Other supportive measures- FAST HUGS IN BED</a:t>
            </a:r>
          </a:p>
          <a:p>
            <a:endParaRPr lang="en-AU" b="0" dirty="0"/>
          </a:p>
          <a:p>
            <a:r>
              <a:rPr lang="en-AU" b="1" dirty="0"/>
              <a:t>Disposition and transfer-</a:t>
            </a:r>
          </a:p>
          <a:p>
            <a:r>
              <a:rPr lang="en-AU" b="1" dirty="0"/>
              <a:t>Early discussion with Neuro surg</a:t>
            </a:r>
          </a:p>
          <a:p>
            <a:r>
              <a:rPr lang="en-AU" b="0" dirty="0"/>
              <a:t>Arrange transfer to PCH</a:t>
            </a:r>
          </a:p>
          <a:p>
            <a:endParaRPr lang="en-AU" b="0" dirty="0"/>
          </a:p>
          <a:p>
            <a:r>
              <a:rPr lang="en-AU" b="1" dirty="0"/>
              <a:t>Communication with family</a:t>
            </a:r>
          </a:p>
          <a:p>
            <a:endParaRPr lang="en-US" b="0" dirty="0"/>
          </a:p>
        </p:txBody>
      </p:sp>
      <p:sp>
        <p:nvSpPr>
          <p:cNvPr id="4" name="Slide Number Placeholder 3"/>
          <p:cNvSpPr>
            <a:spLocks noGrp="1"/>
          </p:cNvSpPr>
          <p:nvPr>
            <p:ph type="sldNum" sz="quarter" idx="5"/>
          </p:nvPr>
        </p:nvSpPr>
        <p:spPr/>
        <p:txBody>
          <a:bodyPr/>
          <a:lstStyle/>
          <a:p>
            <a:fld id="{B56722D5-E914-2648-8514-7AED79DFECA2}" type="slidenum">
              <a:rPr lang="en-US" smtClean="0"/>
              <a:t>9</a:t>
            </a:fld>
            <a:endParaRPr lang="en-US"/>
          </a:p>
        </p:txBody>
      </p:sp>
    </p:spTree>
    <p:extLst>
      <p:ext uri="{BB962C8B-B14F-4D97-AF65-F5344CB8AC3E}">
        <p14:creationId xmlns:p14="http://schemas.microsoft.com/office/powerpoint/2010/main" val="3005650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Discussion- Dealing with near misses/ adverse clinical outcomes/ complaints are integral part of an Emergency consultant job. As a registrar we rarely have to deal with these issues. </a:t>
            </a:r>
          </a:p>
          <a:p>
            <a:pPr lvl="1"/>
            <a:endParaRPr lang="en-US" dirty="0"/>
          </a:p>
          <a:p>
            <a:pPr lvl="1"/>
            <a:r>
              <a:rPr lang="en-US" b="1" dirty="0"/>
              <a:t>When a concern is raised-</a:t>
            </a:r>
          </a:p>
          <a:p>
            <a:pPr lvl="1"/>
            <a:endParaRPr lang="en-US" dirty="0"/>
          </a:p>
          <a:p>
            <a:pPr marL="628650" lvl="1" indent="-171450">
              <a:buFont typeface="Arial" panose="020B0604020202020204" pitchFamily="34" charset="0"/>
              <a:buChar char="•"/>
            </a:pPr>
            <a:r>
              <a:rPr lang="en-US" dirty="0"/>
              <a:t>What is the concern? The impact of the incidence.</a:t>
            </a:r>
          </a:p>
          <a:p>
            <a:pPr marL="628650" lvl="1" indent="-171450">
              <a:buFont typeface="Arial" panose="020B0604020202020204" pitchFamily="34" charset="0"/>
              <a:buChar char="•"/>
            </a:pPr>
            <a:r>
              <a:rPr lang="en-US" dirty="0"/>
              <a:t>Rectify the source of concern or complaint if possible</a:t>
            </a:r>
          </a:p>
          <a:p>
            <a:pPr marL="628650" lvl="1" indent="-171450">
              <a:buFont typeface="Arial" panose="020B0604020202020204" pitchFamily="34" charset="0"/>
              <a:buChar char="•"/>
            </a:pPr>
            <a:r>
              <a:rPr lang="en-US" dirty="0"/>
              <a:t>Acknowledge the issue</a:t>
            </a:r>
          </a:p>
          <a:p>
            <a:pPr marL="628650" lvl="1" indent="-171450">
              <a:buFont typeface="Arial" panose="020B0604020202020204" pitchFamily="34" charset="0"/>
              <a:buChar char="•"/>
            </a:pPr>
            <a:r>
              <a:rPr lang="en-US" dirty="0"/>
              <a:t>Investigate- Clinical notes, meeting with involved staff. Analysis the cause of the incident. </a:t>
            </a:r>
          </a:p>
          <a:p>
            <a:pPr marL="1085850" lvl="2" indent="-171450">
              <a:buFont typeface="Arial" panose="020B0604020202020204" pitchFamily="34" charset="0"/>
              <a:buChar char="•"/>
            </a:pPr>
            <a:r>
              <a:rPr lang="en-US" dirty="0"/>
              <a:t>Usually those incidences are multifactorial</a:t>
            </a:r>
          </a:p>
          <a:p>
            <a:pPr marL="1543050" lvl="3" indent="-171450">
              <a:buFont typeface="Arial" panose="020B0604020202020204" pitchFamily="34" charset="0"/>
              <a:buChar char="•"/>
            </a:pPr>
            <a:r>
              <a:rPr lang="en-US" dirty="0"/>
              <a:t>Systemic issues- access block, over crowding, busy department, failure of processes, lack of supervision etc.</a:t>
            </a:r>
          </a:p>
          <a:p>
            <a:pPr marL="1543050" lvl="3" indent="-171450">
              <a:buFont typeface="Arial" panose="020B0604020202020204" pitchFamily="34" charset="0"/>
              <a:buChar char="•"/>
            </a:pPr>
            <a:r>
              <a:rPr lang="en-US" dirty="0"/>
              <a:t>Individual failures- lack of medical expertise, skills, unconscious incompetence, communication failure, documentation issues etc.</a:t>
            </a:r>
          </a:p>
          <a:p>
            <a:pPr marL="628650" lvl="1" indent="-171450">
              <a:buFont typeface="Arial" panose="020B0604020202020204" pitchFamily="34" charset="0"/>
              <a:buChar char="•"/>
            </a:pPr>
            <a:r>
              <a:rPr lang="en-US" b="1" dirty="0"/>
              <a:t>Response-</a:t>
            </a:r>
          </a:p>
          <a:p>
            <a:pPr marL="1085850" lvl="2" indent="-171450">
              <a:buFont typeface="Arial" panose="020B0604020202020204" pitchFamily="34" charset="0"/>
              <a:buChar char="•"/>
            </a:pPr>
            <a:r>
              <a:rPr lang="en-US" dirty="0"/>
              <a:t>Acknowledge concern/ issue- express regret/ concern for welfare/ sympathy</a:t>
            </a:r>
          </a:p>
          <a:p>
            <a:pPr marL="1085850" lvl="2" indent="-171450">
              <a:buFont typeface="Arial" panose="020B0604020202020204" pitchFamily="34" charset="0"/>
              <a:buChar char="•"/>
            </a:pPr>
            <a:r>
              <a:rPr lang="en-US" dirty="0"/>
              <a:t>Avoid being judgmental</a:t>
            </a:r>
          </a:p>
          <a:p>
            <a:pPr marL="1085850" lvl="2" indent="-171450">
              <a:buFont typeface="Arial" panose="020B0604020202020204" pitchFamily="34" charset="0"/>
              <a:buChar char="•"/>
            </a:pPr>
            <a:r>
              <a:rPr lang="en-US" dirty="0"/>
              <a:t>Rectify the source of concern in a system level or individual level</a:t>
            </a:r>
          </a:p>
          <a:p>
            <a:pPr marL="1543050" lvl="3" indent="-171450">
              <a:buFont typeface="Arial" panose="020B0604020202020204" pitchFamily="34" charset="0"/>
              <a:buChar char="•"/>
            </a:pPr>
            <a:r>
              <a:rPr lang="en-US" dirty="0"/>
              <a:t>System- guidelines/ policies, early warning signs, improving clinical supervision, quality improvement audits</a:t>
            </a:r>
          </a:p>
          <a:p>
            <a:pPr marL="1543050" lvl="3" indent="-171450">
              <a:buFont typeface="Arial" panose="020B0604020202020204" pitchFamily="34" charset="0"/>
              <a:buChar char="•"/>
            </a:pPr>
            <a:r>
              <a:rPr lang="en-US" dirty="0"/>
              <a:t>Individual- education, simulation, constructive feedback, appropriate support</a:t>
            </a:r>
          </a:p>
          <a:p>
            <a:pPr marL="1085850" lvl="2" indent="-171450">
              <a:buFont typeface="Arial" panose="020B0604020202020204" pitchFamily="34" charset="0"/>
              <a:buChar char="•"/>
            </a:pPr>
            <a:r>
              <a:rPr lang="en-US" dirty="0"/>
              <a:t>Documentation</a:t>
            </a:r>
          </a:p>
          <a:p>
            <a:pPr marL="1085850" lvl="2" indent="-171450">
              <a:buFont typeface="Arial" panose="020B0604020202020204" pitchFamily="34" charset="0"/>
              <a:buChar char="•"/>
            </a:pPr>
            <a:r>
              <a:rPr lang="en-US" dirty="0"/>
              <a:t>On going quality improvement process</a:t>
            </a:r>
          </a:p>
          <a:p>
            <a:pPr marL="1085850" lvl="2" indent="-171450">
              <a:buFont typeface="Arial" panose="020B0604020202020204" pitchFamily="34" charset="0"/>
              <a:buChar char="•"/>
            </a:pPr>
            <a:r>
              <a:rPr lang="en-US" dirty="0"/>
              <a:t>Involve medico-legal team if necessary</a:t>
            </a:r>
          </a:p>
          <a:p>
            <a:pPr marL="628650" lvl="1" indent="-171450">
              <a:buFont typeface="Arial" panose="020B0604020202020204" pitchFamily="34" charset="0"/>
              <a:buChar char="•"/>
            </a:pPr>
            <a:r>
              <a:rPr lang="en-US" dirty="0"/>
              <a:t>Further reading- Emergency medicine manual, 4</a:t>
            </a:r>
            <a:r>
              <a:rPr lang="en-US" baseline="30000" dirty="0"/>
              <a:t>th</a:t>
            </a:r>
            <a:r>
              <a:rPr lang="en-US" dirty="0"/>
              <a:t> edition Dunn</a:t>
            </a:r>
          </a:p>
          <a:p>
            <a:pPr marL="628650" lvl="1" indent="-171450">
              <a:buFont typeface="Arial" panose="020B0604020202020204" pitchFamily="34" charset="0"/>
              <a:buChar char="•"/>
            </a:pPr>
            <a:r>
              <a:rPr lang="en-US" dirty="0" err="1"/>
              <a:t>ShakEM</a:t>
            </a:r>
            <a:r>
              <a:rPr lang="en-US" dirty="0"/>
              <a:t> emergency fellowship notes</a:t>
            </a:r>
          </a:p>
          <a:p>
            <a:pPr lvl="1"/>
            <a:endParaRPr lang="en-US" dirty="0"/>
          </a:p>
        </p:txBody>
      </p:sp>
      <p:sp>
        <p:nvSpPr>
          <p:cNvPr id="4" name="Slide Number Placeholder 3"/>
          <p:cNvSpPr>
            <a:spLocks noGrp="1"/>
          </p:cNvSpPr>
          <p:nvPr>
            <p:ph type="sldNum" sz="quarter" idx="5"/>
          </p:nvPr>
        </p:nvSpPr>
        <p:spPr/>
        <p:txBody>
          <a:bodyPr/>
          <a:lstStyle/>
          <a:p>
            <a:fld id="{B56722D5-E914-2648-8514-7AED79DFECA2}" type="slidenum">
              <a:rPr lang="en-US" smtClean="0"/>
              <a:t>10</a:t>
            </a:fld>
            <a:endParaRPr lang="en-US"/>
          </a:p>
        </p:txBody>
      </p:sp>
    </p:spTree>
    <p:extLst>
      <p:ext uri="{BB962C8B-B14F-4D97-AF65-F5344CB8AC3E}">
        <p14:creationId xmlns:p14="http://schemas.microsoft.com/office/powerpoint/2010/main" val="318584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16647-DC47-4841-A036-7C4A62EF863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423115C-EAD3-FE49-A290-C213D90A7C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A7FC53D-B10B-B341-869F-813DA4BCF427}"/>
              </a:ext>
            </a:extLst>
          </p:cNvPr>
          <p:cNvSpPr>
            <a:spLocks noGrp="1"/>
          </p:cNvSpPr>
          <p:nvPr>
            <p:ph type="dt" sz="half" idx="10"/>
          </p:nvPr>
        </p:nvSpPr>
        <p:spPr/>
        <p:txBody>
          <a:bodyPr/>
          <a:lstStyle/>
          <a:p>
            <a:fld id="{26EE2FDA-D95B-E741-87E3-EAF39B7D6456}" type="datetimeFigureOut">
              <a:rPr lang="en-US" smtClean="0"/>
              <a:t>5/12/20</a:t>
            </a:fld>
            <a:endParaRPr lang="en-US"/>
          </a:p>
        </p:txBody>
      </p:sp>
      <p:sp>
        <p:nvSpPr>
          <p:cNvPr id="5" name="Footer Placeholder 4">
            <a:extLst>
              <a:ext uri="{FF2B5EF4-FFF2-40B4-BE49-F238E27FC236}">
                <a16:creationId xmlns:a16="http://schemas.microsoft.com/office/drawing/2014/main" id="{FF85C823-0B70-0B42-A6EB-C1A95F4529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074F8C-EBA2-CB4C-A5FF-3B4819D4A1F2}"/>
              </a:ext>
            </a:extLst>
          </p:cNvPr>
          <p:cNvSpPr>
            <a:spLocks noGrp="1"/>
          </p:cNvSpPr>
          <p:nvPr>
            <p:ph type="sldNum" sz="quarter" idx="12"/>
          </p:nvPr>
        </p:nvSpPr>
        <p:spPr/>
        <p:txBody>
          <a:bodyPr/>
          <a:lstStyle/>
          <a:p>
            <a:fld id="{0D6FCCF9-7A4D-E640-A28D-11B515E3A61F}" type="slidenum">
              <a:rPr lang="en-US" smtClean="0"/>
              <a:t>‹#›</a:t>
            </a:fld>
            <a:endParaRPr lang="en-US"/>
          </a:p>
        </p:txBody>
      </p:sp>
    </p:spTree>
    <p:extLst>
      <p:ext uri="{BB962C8B-B14F-4D97-AF65-F5344CB8AC3E}">
        <p14:creationId xmlns:p14="http://schemas.microsoft.com/office/powerpoint/2010/main" val="104911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CAF79-6857-6146-B324-C3380FE5179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EEF4DF4-DDFC-9A4E-B0CC-EFEC7BA1F51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DDFCF02-BF8B-C544-B697-6C68EA0B610C}"/>
              </a:ext>
            </a:extLst>
          </p:cNvPr>
          <p:cNvSpPr>
            <a:spLocks noGrp="1"/>
          </p:cNvSpPr>
          <p:nvPr>
            <p:ph type="dt" sz="half" idx="10"/>
          </p:nvPr>
        </p:nvSpPr>
        <p:spPr/>
        <p:txBody>
          <a:bodyPr/>
          <a:lstStyle/>
          <a:p>
            <a:fld id="{26EE2FDA-D95B-E741-87E3-EAF39B7D6456}" type="datetimeFigureOut">
              <a:rPr lang="en-US" smtClean="0"/>
              <a:t>5/12/20</a:t>
            </a:fld>
            <a:endParaRPr lang="en-US"/>
          </a:p>
        </p:txBody>
      </p:sp>
      <p:sp>
        <p:nvSpPr>
          <p:cNvPr id="5" name="Footer Placeholder 4">
            <a:extLst>
              <a:ext uri="{FF2B5EF4-FFF2-40B4-BE49-F238E27FC236}">
                <a16:creationId xmlns:a16="http://schemas.microsoft.com/office/drawing/2014/main" id="{CEB1BA29-5E82-6E4B-AAAF-50FCC45178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ED2197-F700-0D4B-BBA0-ED01A409B749}"/>
              </a:ext>
            </a:extLst>
          </p:cNvPr>
          <p:cNvSpPr>
            <a:spLocks noGrp="1"/>
          </p:cNvSpPr>
          <p:nvPr>
            <p:ph type="sldNum" sz="quarter" idx="12"/>
          </p:nvPr>
        </p:nvSpPr>
        <p:spPr/>
        <p:txBody>
          <a:bodyPr/>
          <a:lstStyle/>
          <a:p>
            <a:fld id="{0D6FCCF9-7A4D-E640-A28D-11B515E3A61F}" type="slidenum">
              <a:rPr lang="en-US" smtClean="0"/>
              <a:t>‹#›</a:t>
            </a:fld>
            <a:endParaRPr lang="en-US"/>
          </a:p>
        </p:txBody>
      </p:sp>
    </p:spTree>
    <p:extLst>
      <p:ext uri="{BB962C8B-B14F-4D97-AF65-F5344CB8AC3E}">
        <p14:creationId xmlns:p14="http://schemas.microsoft.com/office/powerpoint/2010/main" val="2176359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A86503-D5F8-774B-9D51-628E765CA98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B4A4528-0C9B-944C-908B-E510E3A2BDD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5F74B90-B644-874E-9B49-BC1A1EA6C129}"/>
              </a:ext>
            </a:extLst>
          </p:cNvPr>
          <p:cNvSpPr>
            <a:spLocks noGrp="1"/>
          </p:cNvSpPr>
          <p:nvPr>
            <p:ph type="dt" sz="half" idx="10"/>
          </p:nvPr>
        </p:nvSpPr>
        <p:spPr/>
        <p:txBody>
          <a:bodyPr/>
          <a:lstStyle/>
          <a:p>
            <a:fld id="{26EE2FDA-D95B-E741-87E3-EAF39B7D6456}" type="datetimeFigureOut">
              <a:rPr lang="en-US" smtClean="0"/>
              <a:t>5/12/20</a:t>
            </a:fld>
            <a:endParaRPr lang="en-US"/>
          </a:p>
        </p:txBody>
      </p:sp>
      <p:sp>
        <p:nvSpPr>
          <p:cNvPr id="5" name="Footer Placeholder 4">
            <a:extLst>
              <a:ext uri="{FF2B5EF4-FFF2-40B4-BE49-F238E27FC236}">
                <a16:creationId xmlns:a16="http://schemas.microsoft.com/office/drawing/2014/main" id="{6E7CCF8A-4CD1-C445-8DA4-A204916AB1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09BAE5-549A-F742-A286-525EA272BF63}"/>
              </a:ext>
            </a:extLst>
          </p:cNvPr>
          <p:cNvSpPr>
            <a:spLocks noGrp="1"/>
          </p:cNvSpPr>
          <p:nvPr>
            <p:ph type="sldNum" sz="quarter" idx="12"/>
          </p:nvPr>
        </p:nvSpPr>
        <p:spPr/>
        <p:txBody>
          <a:bodyPr/>
          <a:lstStyle/>
          <a:p>
            <a:fld id="{0D6FCCF9-7A4D-E640-A28D-11B515E3A61F}" type="slidenum">
              <a:rPr lang="en-US" smtClean="0"/>
              <a:t>‹#›</a:t>
            </a:fld>
            <a:endParaRPr lang="en-US"/>
          </a:p>
        </p:txBody>
      </p:sp>
    </p:spTree>
    <p:extLst>
      <p:ext uri="{BB962C8B-B14F-4D97-AF65-F5344CB8AC3E}">
        <p14:creationId xmlns:p14="http://schemas.microsoft.com/office/powerpoint/2010/main" val="325064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70862-9A73-DC49-ADD5-3E014BCC402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30D5FC2-84FE-DD41-96CC-E7DC39D2E91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4C77F3F-CF75-4940-A092-EF8988CDC8AB}"/>
              </a:ext>
            </a:extLst>
          </p:cNvPr>
          <p:cNvSpPr>
            <a:spLocks noGrp="1"/>
          </p:cNvSpPr>
          <p:nvPr>
            <p:ph type="dt" sz="half" idx="10"/>
          </p:nvPr>
        </p:nvSpPr>
        <p:spPr/>
        <p:txBody>
          <a:bodyPr/>
          <a:lstStyle/>
          <a:p>
            <a:fld id="{26EE2FDA-D95B-E741-87E3-EAF39B7D6456}" type="datetimeFigureOut">
              <a:rPr lang="en-US" smtClean="0"/>
              <a:t>5/12/20</a:t>
            </a:fld>
            <a:endParaRPr lang="en-US"/>
          </a:p>
        </p:txBody>
      </p:sp>
      <p:sp>
        <p:nvSpPr>
          <p:cNvPr id="5" name="Footer Placeholder 4">
            <a:extLst>
              <a:ext uri="{FF2B5EF4-FFF2-40B4-BE49-F238E27FC236}">
                <a16:creationId xmlns:a16="http://schemas.microsoft.com/office/drawing/2014/main" id="{DFC7EE75-BECC-2A46-8598-2A880273A8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0920B8-F33F-6B45-910E-2D16C4371542}"/>
              </a:ext>
            </a:extLst>
          </p:cNvPr>
          <p:cNvSpPr>
            <a:spLocks noGrp="1"/>
          </p:cNvSpPr>
          <p:nvPr>
            <p:ph type="sldNum" sz="quarter" idx="12"/>
          </p:nvPr>
        </p:nvSpPr>
        <p:spPr/>
        <p:txBody>
          <a:bodyPr/>
          <a:lstStyle/>
          <a:p>
            <a:fld id="{0D6FCCF9-7A4D-E640-A28D-11B515E3A61F}" type="slidenum">
              <a:rPr lang="en-US" smtClean="0"/>
              <a:t>‹#›</a:t>
            </a:fld>
            <a:endParaRPr lang="en-US"/>
          </a:p>
        </p:txBody>
      </p:sp>
    </p:spTree>
    <p:extLst>
      <p:ext uri="{BB962C8B-B14F-4D97-AF65-F5344CB8AC3E}">
        <p14:creationId xmlns:p14="http://schemas.microsoft.com/office/powerpoint/2010/main" val="1583732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39CC6-8A2C-534E-A681-9B86A00F097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48B9A5F1-B34D-3945-A677-E1C626E9EA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813F359-746E-D44E-B433-66964B6943B1}"/>
              </a:ext>
            </a:extLst>
          </p:cNvPr>
          <p:cNvSpPr>
            <a:spLocks noGrp="1"/>
          </p:cNvSpPr>
          <p:nvPr>
            <p:ph type="dt" sz="half" idx="10"/>
          </p:nvPr>
        </p:nvSpPr>
        <p:spPr/>
        <p:txBody>
          <a:bodyPr/>
          <a:lstStyle/>
          <a:p>
            <a:fld id="{26EE2FDA-D95B-E741-87E3-EAF39B7D6456}" type="datetimeFigureOut">
              <a:rPr lang="en-US" smtClean="0"/>
              <a:t>5/12/20</a:t>
            </a:fld>
            <a:endParaRPr lang="en-US"/>
          </a:p>
        </p:txBody>
      </p:sp>
      <p:sp>
        <p:nvSpPr>
          <p:cNvPr id="5" name="Footer Placeholder 4">
            <a:extLst>
              <a:ext uri="{FF2B5EF4-FFF2-40B4-BE49-F238E27FC236}">
                <a16:creationId xmlns:a16="http://schemas.microsoft.com/office/drawing/2014/main" id="{725C51AC-2B1F-9348-9F4F-9C439685AA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450B04-5F08-8545-8A00-DDE48B3ECDBC}"/>
              </a:ext>
            </a:extLst>
          </p:cNvPr>
          <p:cNvSpPr>
            <a:spLocks noGrp="1"/>
          </p:cNvSpPr>
          <p:nvPr>
            <p:ph type="sldNum" sz="quarter" idx="12"/>
          </p:nvPr>
        </p:nvSpPr>
        <p:spPr/>
        <p:txBody>
          <a:bodyPr/>
          <a:lstStyle/>
          <a:p>
            <a:fld id="{0D6FCCF9-7A4D-E640-A28D-11B515E3A61F}" type="slidenum">
              <a:rPr lang="en-US" smtClean="0"/>
              <a:t>‹#›</a:t>
            </a:fld>
            <a:endParaRPr lang="en-US"/>
          </a:p>
        </p:txBody>
      </p:sp>
    </p:spTree>
    <p:extLst>
      <p:ext uri="{BB962C8B-B14F-4D97-AF65-F5344CB8AC3E}">
        <p14:creationId xmlns:p14="http://schemas.microsoft.com/office/powerpoint/2010/main" val="2435937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C421A-1F25-514A-B8A2-7961EF5C276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B170FED-FF7F-CC44-B0D2-E79557366EC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8CEC8D3-4607-0E4A-81CD-30B23F71171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0DC3E3E7-488D-8E46-B989-7C3280D9EBAF}"/>
              </a:ext>
            </a:extLst>
          </p:cNvPr>
          <p:cNvSpPr>
            <a:spLocks noGrp="1"/>
          </p:cNvSpPr>
          <p:nvPr>
            <p:ph type="dt" sz="half" idx="10"/>
          </p:nvPr>
        </p:nvSpPr>
        <p:spPr/>
        <p:txBody>
          <a:bodyPr/>
          <a:lstStyle/>
          <a:p>
            <a:fld id="{26EE2FDA-D95B-E741-87E3-EAF39B7D6456}" type="datetimeFigureOut">
              <a:rPr lang="en-US" smtClean="0"/>
              <a:t>5/12/20</a:t>
            </a:fld>
            <a:endParaRPr lang="en-US"/>
          </a:p>
        </p:txBody>
      </p:sp>
      <p:sp>
        <p:nvSpPr>
          <p:cNvPr id="6" name="Footer Placeholder 5">
            <a:extLst>
              <a:ext uri="{FF2B5EF4-FFF2-40B4-BE49-F238E27FC236}">
                <a16:creationId xmlns:a16="http://schemas.microsoft.com/office/drawing/2014/main" id="{8291488A-9D17-BE4B-BD3C-E7605F5C57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FC1663-846F-084C-94BD-8F9179616506}"/>
              </a:ext>
            </a:extLst>
          </p:cNvPr>
          <p:cNvSpPr>
            <a:spLocks noGrp="1"/>
          </p:cNvSpPr>
          <p:nvPr>
            <p:ph type="sldNum" sz="quarter" idx="12"/>
          </p:nvPr>
        </p:nvSpPr>
        <p:spPr/>
        <p:txBody>
          <a:bodyPr/>
          <a:lstStyle/>
          <a:p>
            <a:fld id="{0D6FCCF9-7A4D-E640-A28D-11B515E3A61F}" type="slidenum">
              <a:rPr lang="en-US" smtClean="0"/>
              <a:t>‹#›</a:t>
            </a:fld>
            <a:endParaRPr lang="en-US"/>
          </a:p>
        </p:txBody>
      </p:sp>
    </p:spTree>
    <p:extLst>
      <p:ext uri="{BB962C8B-B14F-4D97-AF65-F5344CB8AC3E}">
        <p14:creationId xmlns:p14="http://schemas.microsoft.com/office/powerpoint/2010/main" val="380758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7201-3689-9248-9093-B5D4E67C4690}"/>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0926EFA-D55F-184C-BA40-7AEE6A7412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23321E1-EBD3-E944-80F2-C9F6A93CD6C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5405800-96D9-8146-8187-FBA2A5C8A5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CC40F-7096-964E-A10E-0B5C0C4A67D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ED37FDE-A61C-164F-B713-B7CCABF43D37}"/>
              </a:ext>
            </a:extLst>
          </p:cNvPr>
          <p:cNvSpPr>
            <a:spLocks noGrp="1"/>
          </p:cNvSpPr>
          <p:nvPr>
            <p:ph type="dt" sz="half" idx="10"/>
          </p:nvPr>
        </p:nvSpPr>
        <p:spPr/>
        <p:txBody>
          <a:bodyPr/>
          <a:lstStyle/>
          <a:p>
            <a:fld id="{26EE2FDA-D95B-E741-87E3-EAF39B7D6456}" type="datetimeFigureOut">
              <a:rPr lang="en-US" smtClean="0"/>
              <a:t>5/12/20</a:t>
            </a:fld>
            <a:endParaRPr lang="en-US"/>
          </a:p>
        </p:txBody>
      </p:sp>
      <p:sp>
        <p:nvSpPr>
          <p:cNvPr id="8" name="Footer Placeholder 7">
            <a:extLst>
              <a:ext uri="{FF2B5EF4-FFF2-40B4-BE49-F238E27FC236}">
                <a16:creationId xmlns:a16="http://schemas.microsoft.com/office/drawing/2014/main" id="{9095B1B4-A156-8A48-B309-BB06736648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75E94E-F985-F140-8E5A-806E4A56458B}"/>
              </a:ext>
            </a:extLst>
          </p:cNvPr>
          <p:cNvSpPr>
            <a:spLocks noGrp="1"/>
          </p:cNvSpPr>
          <p:nvPr>
            <p:ph type="sldNum" sz="quarter" idx="12"/>
          </p:nvPr>
        </p:nvSpPr>
        <p:spPr/>
        <p:txBody>
          <a:bodyPr/>
          <a:lstStyle/>
          <a:p>
            <a:fld id="{0D6FCCF9-7A4D-E640-A28D-11B515E3A61F}" type="slidenum">
              <a:rPr lang="en-US" smtClean="0"/>
              <a:t>‹#›</a:t>
            </a:fld>
            <a:endParaRPr lang="en-US"/>
          </a:p>
        </p:txBody>
      </p:sp>
    </p:spTree>
    <p:extLst>
      <p:ext uri="{BB962C8B-B14F-4D97-AF65-F5344CB8AC3E}">
        <p14:creationId xmlns:p14="http://schemas.microsoft.com/office/powerpoint/2010/main" val="987006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40BA9-95B9-4645-88A1-C8FD3967DA6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E26D32E-611E-514E-8FD7-7E75ACB69C48}"/>
              </a:ext>
            </a:extLst>
          </p:cNvPr>
          <p:cNvSpPr>
            <a:spLocks noGrp="1"/>
          </p:cNvSpPr>
          <p:nvPr>
            <p:ph type="dt" sz="half" idx="10"/>
          </p:nvPr>
        </p:nvSpPr>
        <p:spPr/>
        <p:txBody>
          <a:bodyPr/>
          <a:lstStyle/>
          <a:p>
            <a:fld id="{26EE2FDA-D95B-E741-87E3-EAF39B7D6456}" type="datetimeFigureOut">
              <a:rPr lang="en-US" smtClean="0"/>
              <a:t>5/12/20</a:t>
            </a:fld>
            <a:endParaRPr lang="en-US"/>
          </a:p>
        </p:txBody>
      </p:sp>
      <p:sp>
        <p:nvSpPr>
          <p:cNvPr id="4" name="Footer Placeholder 3">
            <a:extLst>
              <a:ext uri="{FF2B5EF4-FFF2-40B4-BE49-F238E27FC236}">
                <a16:creationId xmlns:a16="http://schemas.microsoft.com/office/drawing/2014/main" id="{1462F6E9-77BF-DF4F-A364-D0E8C3FDB3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183BFD-8025-FA40-AE58-82B83773865D}"/>
              </a:ext>
            </a:extLst>
          </p:cNvPr>
          <p:cNvSpPr>
            <a:spLocks noGrp="1"/>
          </p:cNvSpPr>
          <p:nvPr>
            <p:ph type="sldNum" sz="quarter" idx="12"/>
          </p:nvPr>
        </p:nvSpPr>
        <p:spPr/>
        <p:txBody>
          <a:bodyPr/>
          <a:lstStyle/>
          <a:p>
            <a:fld id="{0D6FCCF9-7A4D-E640-A28D-11B515E3A61F}" type="slidenum">
              <a:rPr lang="en-US" smtClean="0"/>
              <a:t>‹#›</a:t>
            </a:fld>
            <a:endParaRPr lang="en-US"/>
          </a:p>
        </p:txBody>
      </p:sp>
    </p:spTree>
    <p:extLst>
      <p:ext uri="{BB962C8B-B14F-4D97-AF65-F5344CB8AC3E}">
        <p14:creationId xmlns:p14="http://schemas.microsoft.com/office/powerpoint/2010/main" val="156769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3B0EC2-CD73-2D4D-90F1-1F9854B75C9D}"/>
              </a:ext>
            </a:extLst>
          </p:cNvPr>
          <p:cNvSpPr>
            <a:spLocks noGrp="1"/>
          </p:cNvSpPr>
          <p:nvPr>
            <p:ph type="dt" sz="half" idx="10"/>
          </p:nvPr>
        </p:nvSpPr>
        <p:spPr/>
        <p:txBody>
          <a:bodyPr/>
          <a:lstStyle/>
          <a:p>
            <a:fld id="{26EE2FDA-D95B-E741-87E3-EAF39B7D6456}" type="datetimeFigureOut">
              <a:rPr lang="en-US" smtClean="0"/>
              <a:t>5/12/20</a:t>
            </a:fld>
            <a:endParaRPr lang="en-US"/>
          </a:p>
        </p:txBody>
      </p:sp>
      <p:sp>
        <p:nvSpPr>
          <p:cNvPr id="3" name="Footer Placeholder 2">
            <a:extLst>
              <a:ext uri="{FF2B5EF4-FFF2-40B4-BE49-F238E27FC236}">
                <a16:creationId xmlns:a16="http://schemas.microsoft.com/office/drawing/2014/main" id="{DAF7EFF4-682C-E845-B22F-381EA4163E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F591421-96CA-C740-BAAD-495861F7DB93}"/>
              </a:ext>
            </a:extLst>
          </p:cNvPr>
          <p:cNvSpPr>
            <a:spLocks noGrp="1"/>
          </p:cNvSpPr>
          <p:nvPr>
            <p:ph type="sldNum" sz="quarter" idx="12"/>
          </p:nvPr>
        </p:nvSpPr>
        <p:spPr/>
        <p:txBody>
          <a:bodyPr/>
          <a:lstStyle/>
          <a:p>
            <a:fld id="{0D6FCCF9-7A4D-E640-A28D-11B515E3A61F}" type="slidenum">
              <a:rPr lang="en-US" smtClean="0"/>
              <a:t>‹#›</a:t>
            </a:fld>
            <a:endParaRPr lang="en-US"/>
          </a:p>
        </p:txBody>
      </p:sp>
    </p:spTree>
    <p:extLst>
      <p:ext uri="{BB962C8B-B14F-4D97-AF65-F5344CB8AC3E}">
        <p14:creationId xmlns:p14="http://schemas.microsoft.com/office/powerpoint/2010/main" val="3535163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6C1FA-27A5-AE40-BF10-74DEE353C67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3C03350-699E-6649-BB0A-4AFDF8BDAD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54E832E7-2A44-CC4C-A441-900C47FD5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5EBDF31-C35E-1547-A3D0-2DCD5C610964}"/>
              </a:ext>
            </a:extLst>
          </p:cNvPr>
          <p:cNvSpPr>
            <a:spLocks noGrp="1"/>
          </p:cNvSpPr>
          <p:nvPr>
            <p:ph type="dt" sz="half" idx="10"/>
          </p:nvPr>
        </p:nvSpPr>
        <p:spPr/>
        <p:txBody>
          <a:bodyPr/>
          <a:lstStyle/>
          <a:p>
            <a:fld id="{26EE2FDA-D95B-E741-87E3-EAF39B7D6456}" type="datetimeFigureOut">
              <a:rPr lang="en-US" smtClean="0"/>
              <a:t>5/12/20</a:t>
            </a:fld>
            <a:endParaRPr lang="en-US"/>
          </a:p>
        </p:txBody>
      </p:sp>
      <p:sp>
        <p:nvSpPr>
          <p:cNvPr id="6" name="Footer Placeholder 5">
            <a:extLst>
              <a:ext uri="{FF2B5EF4-FFF2-40B4-BE49-F238E27FC236}">
                <a16:creationId xmlns:a16="http://schemas.microsoft.com/office/drawing/2014/main" id="{AEBFCDF7-F922-DD49-9A7C-3167110842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5CCD3B-E8A5-EC40-A055-5571C3281357}"/>
              </a:ext>
            </a:extLst>
          </p:cNvPr>
          <p:cNvSpPr>
            <a:spLocks noGrp="1"/>
          </p:cNvSpPr>
          <p:nvPr>
            <p:ph type="sldNum" sz="quarter" idx="12"/>
          </p:nvPr>
        </p:nvSpPr>
        <p:spPr/>
        <p:txBody>
          <a:bodyPr/>
          <a:lstStyle/>
          <a:p>
            <a:fld id="{0D6FCCF9-7A4D-E640-A28D-11B515E3A61F}" type="slidenum">
              <a:rPr lang="en-US" smtClean="0"/>
              <a:t>‹#›</a:t>
            </a:fld>
            <a:endParaRPr lang="en-US"/>
          </a:p>
        </p:txBody>
      </p:sp>
    </p:spTree>
    <p:extLst>
      <p:ext uri="{BB962C8B-B14F-4D97-AF65-F5344CB8AC3E}">
        <p14:creationId xmlns:p14="http://schemas.microsoft.com/office/powerpoint/2010/main" val="2544121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AE90A-03E3-E94B-BD63-CB5ECB80280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756497C6-2F23-8E42-9B38-1DC08C4A45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CE3D92-0734-6041-8AB6-0003585ACA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D54C49E-6C37-A146-A52B-FF3058BC9F8D}"/>
              </a:ext>
            </a:extLst>
          </p:cNvPr>
          <p:cNvSpPr>
            <a:spLocks noGrp="1"/>
          </p:cNvSpPr>
          <p:nvPr>
            <p:ph type="dt" sz="half" idx="10"/>
          </p:nvPr>
        </p:nvSpPr>
        <p:spPr/>
        <p:txBody>
          <a:bodyPr/>
          <a:lstStyle/>
          <a:p>
            <a:fld id="{26EE2FDA-D95B-E741-87E3-EAF39B7D6456}" type="datetimeFigureOut">
              <a:rPr lang="en-US" smtClean="0"/>
              <a:t>5/12/20</a:t>
            </a:fld>
            <a:endParaRPr lang="en-US"/>
          </a:p>
        </p:txBody>
      </p:sp>
      <p:sp>
        <p:nvSpPr>
          <p:cNvPr id="6" name="Footer Placeholder 5">
            <a:extLst>
              <a:ext uri="{FF2B5EF4-FFF2-40B4-BE49-F238E27FC236}">
                <a16:creationId xmlns:a16="http://schemas.microsoft.com/office/drawing/2014/main" id="{9428934C-8670-7F4B-835B-6A090CA9A4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DDA4A2-652F-E84B-A684-9FB1D89C9C1C}"/>
              </a:ext>
            </a:extLst>
          </p:cNvPr>
          <p:cNvSpPr>
            <a:spLocks noGrp="1"/>
          </p:cNvSpPr>
          <p:nvPr>
            <p:ph type="sldNum" sz="quarter" idx="12"/>
          </p:nvPr>
        </p:nvSpPr>
        <p:spPr/>
        <p:txBody>
          <a:bodyPr/>
          <a:lstStyle/>
          <a:p>
            <a:fld id="{0D6FCCF9-7A4D-E640-A28D-11B515E3A61F}" type="slidenum">
              <a:rPr lang="en-US" smtClean="0"/>
              <a:t>‹#›</a:t>
            </a:fld>
            <a:endParaRPr lang="en-US"/>
          </a:p>
        </p:txBody>
      </p:sp>
    </p:spTree>
    <p:extLst>
      <p:ext uri="{BB962C8B-B14F-4D97-AF65-F5344CB8AC3E}">
        <p14:creationId xmlns:p14="http://schemas.microsoft.com/office/powerpoint/2010/main" val="1027608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E94D55-53A0-A145-96D8-CF59064C08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D19C053-A93D-A94C-8F4B-EC25826828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6967AE4-E829-724B-B923-4486C0EE66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EE2FDA-D95B-E741-87E3-EAF39B7D6456}" type="datetimeFigureOut">
              <a:rPr lang="en-US" smtClean="0"/>
              <a:t>5/12/20</a:t>
            </a:fld>
            <a:endParaRPr lang="en-US"/>
          </a:p>
        </p:txBody>
      </p:sp>
      <p:sp>
        <p:nvSpPr>
          <p:cNvPr id="5" name="Footer Placeholder 4">
            <a:extLst>
              <a:ext uri="{FF2B5EF4-FFF2-40B4-BE49-F238E27FC236}">
                <a16:creationId xmlns:a16="http://schemas.microsoft.com/office/drawing/2014/main" id="{C5D7E099-CC73-5A42-A587-B46E8ADC3F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11D516-43A9-854E-80A9-D3D0209DA7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6FCCF9-7A4D-E640-A28D-11B515E3A61F}" type="slidenum">
              <a:rPr lang="en-US" smtClean="0"/>
              <a:t>‹#›</a:t>
            </a:fld>
            <a:endParaRPr lang="en-US"/>
          </a:p>
        </p:txBody>
      </p:sp>
    </p:spTree>
    <p:extLst>
      <p:ext uri="{BB962C8B-B14F-4D97-AF65-F5344CB8AC3E}">
        <p14:creationId xmlns:p14="http://schemas.microsoft.com/office/powerpoint/2010/main" val="3269746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mergencymedicinecases.com/beem-cases-pediatric-minor-head-injury/#Jump%20to%20Question%201%20Discussion" TargetMode="External"/><Relationship Id="rId7" Type="http://schemas.openxmlformats.org/officeDocument/2006/relationships/hyperlink" Target="https://www.aliem.com/pem-pearls-assessing-radiation-risk-in-children-getting-ct-imaging-managing-risk-and-making-medical-decision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www.radiologymasterclass.co.uk/tutorials/ct/ct_brain_anatomy/ct_brain_anatomy_start" TargetMode="External"/><Relationship Id="rId5" Type="http://schemas.openxmlformats.org/officeDocument/2006/relationships/hyperlink" Target="https://web.archive.org/web/20170218172737/http:/lifeinthefastlane.com/facem-sce-2013-1-006" TargetMode="External"/><Relationship Id="rId4" Type="http://schemas.openxmlformats.org/officeDocument/2006/relationships/hyperlink" Target="https://www.rch.org.au/clinicalguide/guideline_index/Head_injury/"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8115E-DB91-FA47-BAF9-74A73B1B6EC7}"/>
              </a:ext>
            </a:extLst>
          </p:cNvPr>
          <p:cNvSpPr>
            <a:spLocks noGrp="1"/>
          </p:cNvSpPr>
          <p:nvPr>
            <p:ph type="ctrTitle"/>
          </p:nvPr>
        </p:nvSpPr>
        <p:spPr/>
        <p:txBody>
          <a:bodyPr/>
          <a:lstStyle/>
          <a:p>
            <a:r>
              <a:rPr lang="en-US" dirty="0"/>
              <a:t>Case of the week</a:t>
            </a:r>
          </a:p>
        </p:txBody>
      </p:sp>
      <p:sp>
        <p:nvSpPr>
          <p:cNvPr id="3" name="Subtitle 2">
            <a:extLst>
              <a:ext uri="{FF2B5EF4-FFF2-40B4-BE49-F238E27FC236}">
                <a16:creationId xmlns:a16="http://schemas.microsoft.com/office/drawing/2014/main" id="{6BD7393D-4D92-054A-B95D-DC002688C227}"/>
              </a:ext>
            </a:extLst>
          </p:cNvPr>
          <p:cNvSpPr>
            <a:spLocks noGrp="1"/>
          </p:cNvSpPr>
          <p:nvPr>
            <p:ph type="subTitle" idx="1"/>
          </p:nvPr>
        </p:nvSpPr>
        <p:spPr/>
        <p:txBody>
          <a:bodyPr/>
          <a:lstStyle/>
          <a:p>
            <a:r>
              <a:rPr lang="en-US" dirty="0"/>
              <a:t>13/05/2020</a:t>
            </a:r>
          </a:p>
        </p:txBody>
      </p:sp>
    </p:spTree>
    <p:extLst>
      <p:ext uri="{BB962C8B-B14F-4D97-AF65-F5344CB8AC3E}">
        <p14:creationId xmlns:p14="http://schemas.microsoft.com/office/powerpoint/2010/main" val="2587907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166E53-CD1B-6F4E-8CE6-83B85979C71C}"/>
              </a:ext>
            </a:extLst>
          </p:cNvPr>
          <p:cNvSpPr>
            <a:spLocks noGrp="1"/>
          </p:cNvSpPr>
          <p:nvPr>
            <p:ph idx="1"/>
          </p:nvPr>
        </p:nvSpPr>
        <p:spPr>
          <a:xfrm>
            <a:off x="838200" y="2536825"/>
            <a:ext cx="10515600" cy="1603375"/>
          </a:xfrm>
        </p:spPr>
        <p:txBody>
          <a:bodyPr/>
          <a:lstStyle/>
          <a:p>
            <a:r>
              <a:rPr lang="en-US" dirty="0"/>
              <a:t>Concerns were raised regarding the management of the initial presentation were brought to your attention.</a:t>
            </a:r>
          </a:p>
          <a:p>
            <a:r>
              <a:rPr lang="en-US" dirty="0"/>
              <a:t>Outline actions required to deal with those concerns.</a:t>
            </a:r>
          </a:p>
        </p:txBody>
      </p:sp>
    </p:spTree>
    <p:extLst>
      <p:ext uri="{BB962C8B-B14F-4D97-AF65-F5344CB8AC3E}">
        <p14:creationId xmlns:p14="http://schemas.microsoft.com/office/powerpoint/2010/main" val="2797242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6FDA3-22C8-4843-9213-B0B05E52729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0D8D6EC-BD59-004A-B2EB-41E2F2A30A2F}"/>
              </a:ext>
            </a:extLst>
          </p:cNvPr>
          <p:cNvSpPr>
            <a:spLocks noGrp="1"/>
          </p:cNvSpPr>
          <p:nvPr>
            <p:ph idx="1"/>
          </p:nvPr>
        </p:nvSpPr>
        <p:spPr/>
        <p:txBody>
          <a:bodyPr>
            <a:normAutofit fontScale="92500" lnSpcReduction="10000"/>
          </a:bodyPr>
          <a:lstStyle/>
          <a:p>
            <a:r>
              <a:rPr lang="en-AU" sz="2400" dirty="0">
                <a:hlinkClick r:id="rId3"/>
              </a:rPr>
              <a:t>https://emergencymedicinecases.com/beem-cases-pediatric-minor-head-injury/#Jump%20to%20Question%201%20Discussion</a:t>
            </a:r>
            <a:endParaRPr lang="en-AU" sz="2400" dirty="0"/>
          </a:p>
          <a:p>
            <a:r>
              <a:rPr lang="en-AU" sz="2400" dirty="0">
                <a:hlinkClick r:id="rId4"/>
              </a:rPr>
              <a:t>https://www.rch.org.au/clinicalguide/guideline_index/Head_injury/</a:t>
            </a:r>
            <a:endParaRPr lang="en-AU" sz="2400" dirty="0"/>
          </a:p>
          <a:p>
            <a:r>
              <a:rPr lang="en-AU" sz="2400" dirty="0">
                <a:hlinkClick r:id="rId5"/>
              </a:rPr>
              <a:t>https://web.archive.org/web/20170218172737/http://lifeinthefastlane.com/facem-sce-2013-1-006</a:t>
            </a:r>
            <a:endParaRPr lang="en-AU" sz="2400" dirty="0"/>
          </a:p>
          <a:p>
            <a:r>
              <a:rPr lang="en-AU" sz="2400" dirty="0">
                <a:hlinkClick r:id="rId6"/>
              </a:rPr>
              <a:t>https://www.radiologymasterclass.co.uk/tutorials/ct/ct_brain_anatomy/ct_brain_anatomy_start</a:t>
            </a:r>
            <a:endParaRPr lang="en-AU" sz="2400" dirty="0"/>
          </a:p>
          <a:p>
            <a:r>
              <a:rPr lang="en-AU" sz="2400" dirty="0">
                <a:hlinkClick r:id="rId7"/>
              </a:rPr>
              <a:t>https://www.aliem.com/pem-pearls-assessing-radiation-risk-in-children-getting-ct-imaging-managing-risk-and-making-medical-decisions/</a:t>
            </a:r>
            <a:endParaRPr lang="en-AU" sz="2400" dirty="0"/>
          </a:p>
          <a:p>
            <a:r>
              <a:rPr lang="en-AU" sz="2400" dirty="0"/>
              <a:t>Emergency medicine manual, 4</a:t>
            </a:r>
            <a:r>
              <a:rPr lang="en-AU" sz="2400" baseline="30000" dirty="0"/>
              <a:t>th</a:t>
            </a:r>
            <a:r>
              <a:rPr lang="en-AU" sz="2400" dirty="0"/>
              <a:t> edition Dunn</a:t>
            </a:r>
          </a:p>
          <a:p>
            <a:r>
              <a:rPr lang="en-AU" sz="2400" dirty="0" err="1"/>
              <a:t>ShakEM</a:t>
            </a:r>
            <a:r>
              <a:rPr lang="en-AU" sz="2400" dirty="0"/>
              <a:t> emergency fellowship notes</a:t>
            </a:r>
          </a:p>
          <a:p>
            <a:r>
              <a:rPr lang="en-AU" sz="2400" dirty="0"/>
              <a:t>ACEM Fellowship SCE 2013</a:t>
            </a:r>
          </a:p>
          <a:p>
            <a:endParaRPr lang="en-AU" dirty="0"/>
          </a:p>
          <a:p>
            <a:pPr marL="0" indent="0">
              <a:buNone/>
            </a:pPr>
            <a:endParaRPr lang="en-AU" dirty="0"/>
          </a:p>
          <a:p>
            <a:endParaRPr lang="en-US" b="1" dirty="0"/>
          </a:p>
        </p:txBody>
      </p:sp>
    </p:spTree>
    <p:extLst>
      <p:ext uri="{BB962C8B-B14F-4D97-AF65-F5344CB8AC3E}">
        <p14:creationId xmlns:p14="http://schemas.microsoft.com/office/powerpoint/2010/main" val="3986342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82197-E051-6C40-9449-DB21AC22C1E1}"/>
              </a:ext>
            </a:extLst>
          </p:cNvPr>
          <p:cNvSpPr>
            <a:spLocks noGrp="1"/>
          </p:cNvSpPr>
          <p:nvPr>
            <p:ph idx="1"/>
          </p:nvPr>
        </p:nvSpPr>
        <p:spPr>
          <a:xfrm>
            <a:off x="838200" y="1253331"/>
            <a:ext cx="10515600" cy="4351338"/>
          </a:xfrm>
        </p:spPr>
        <p:txBody>
          <a:bodyPr/>
          <a:lstStyle/>
          <a:p>
            <a:r>
              <a:rPr lang="en-US" dirty="0"/>
              <a:t>A 5-year-old boy represented to emergency with his mother at 11pm after a head injury earlier in the afternoon. </a:t>
            </a:r>
          </a:p>
          <a:p>
            <a:r>
              <a:rPr lang="en-US" dirty="0"/>
              <a:t>He vomited twice so far and bit drowsy as per mom.</a:t>
            </a:r>
          </a:p>
          <a:p>
            <a:r>
              <a:rPr lang="en-US" dirty="0"/>
              <a:t>He was seen in ED 2 hours ago and discharged with head injury advice.</a:t>
            </a:r>
          </a:p>
          <a:p>
            <a:endParaRPr lang="en-US" dirty="0"/>
          </a:p>
          <a:p>
            <a:r>
              <a:rPr lang="en-US" dirty="0"/>
              <a:t>Outline the indications for CT head in this child.</a:t>
            </a:r>
          </a:p>
          <a:p>
            <a:pPr marL="0" indent="0">
              <a:buNone/>
            </a:pPr>
            <a:endParaRPr lang="en-US" dirty="0"/>
          </a:p>
        </p:txBody>
      </p:sp>
    </p:spTree>
    <p:extLst>
      <p:ext uri="{BB962C8B-B14F-4D97-AF65-F5344CB8AC3E}">
        <p14:creationId xmlns:p14="http://schemas.microsoft.com/office/powerpoint/2010/main" val="43544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3E3491-D16A-454B-AF81-535B07F95B6C}"/>
              </a:ext>
            </a:extLst>
          </p:cNvPr>
          <p:cNvSpPr>
            <a:spLocks noGrp="1"/>
          </p:cNvSpPr>
          <p:nvPr>
            <p:ph idx="1"/>
          </p:nvPr>
        </p:nvSpPr>
        <p:spPr>
          <a:xfrm>
            <a:off x="838200" y="3046412"/>
            <a:ext cx="10515600" cy="765175"/>
          </a:xfrm>
        </p:spPr>
        <p:txBody>
          <a:bodyPr>
            <a:normAutofit fontScale="92500"/>
          </a:bodyPr>
          <a:lstStyle/>
          <a:p>
            <a:r>
              <a:rPr lang="en-US" dirty="0"/>
              <a:t>Discuss/ Compare various pediatric head injury decision makings tools?</a:t>
            </a:r>
          </a:p>
        </p:txBody>
      </p:sp>
    </p:spTree>
    <p:extLst>
      <p:ext uri="{BB962C8B-B14F-4D97-AF65-F5344CB8AC3E}">
        <p14:creationId xmlns:p14="http://schemas.microsoft.com/office/powerpoint/2010/main" val="3015153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DE787C0B-41EE-FC4D-A959-B110EE35D42C}"/>
              </a:ext>
            </a:extLst>
          </p:cNvPr>
          <p:cNvSpPr/>
          <p:nvPr/>
        </p:nvSpPr>
        <p:spPr>
          <a:xfrm>
            <a:off x="808073" y="467833"/>
            <a:ext cx="4316819" cy="26581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000" b="1" dirty="0">
                <a:solidFill>
                  <a:schemeClr val="bg1"/>
                </a:solidFill>
              </a:rPr>
              <a:t>PECARN</a:t>
            </a:r>
            <a:endParaRPr lang="en-AU" sz="2000" dirty="0">
              <a:solidFill>
                <a:schemeClr val="bg1"/>
              </a:solidFill>
            </a:endParaRPr>
          </a:p>
          <a:p>
            <a:pPr lvl="1"/>
            <a:r>
              <a:rPr lang="en-AU" sz="2000" dirty="0">
                <a:solidFill>
                  <a:schemeClr val="bg1"/>
                </a:solidFill>
              </a:rPr>
              <a:t>Sensitivity = 100% [95% CI: 84, 100]</a:t>
            </a:r>
          </a:p>
          <a:p>
            <a:pPr lvl="1"/>
            <a:r>
              <a:rPr lang="en-AU" sz="2000" dirty="0">
                <a:solidFill>
                  <a:schemeClr val="bg1"/>
                </a:solidFill>
              </a:rPr>
              <a:t>Specificity = 62% [95% CI: 59, 66]</a:t>
            </a:r>
          </a:p>
          <a:p>
            <a:pPr lvl="1"/>
            <a:r>
              <a:rPr lang="en-AU" sz="2000" dirty="0">
                <a:solidFill>
                  <a:schemeClr val="bg1"/>
                </a:solidFill>
              </a:rPr>
              <a:t>LR + 2.7 [95% CI: 2.5, 2.9]</a:t>
            </a:r>
          </a:p>
          <a:p>
            <a:pPr lvl="1"/>
            <a:r>
              <a:rPr lang="en-AU" sz="2000" dirty="0">
                <a:solidFill>
                  <a:schemeClr val="bg1"/>
                </a:solidFill>
              </a:rPr>
              <a:t>LR – 0 [95% CI: 0, ?]</a:t>
            </a:r>
          </a:p>
        </p:txBody>
      </p:sp>
      <p:sp>
        <p:nvSpPr>
          <p:cNvPr id="3" name="Rounded Rectangle 2">
            <a:extLst>
              <a:ext uri="{FF2B5EF4-FFF2-40B4-BE49-F238E27FC236}">
                <a16:creationId xmlns:a16="http://schemas.microsoft.com/office/drawing/2014/main" id="{5E041311-EACE-D84D-818D-E436F97E15B6}"/>
              </a:ext>
            </a:extLst>
          </p:cNvPr>
          <p:cNvSpPr/>
          <p:nvPr/>
        </p:nvSpPr>
        <p:spPr>
          <a:xfrm>
            <a:off x="6946606" y="467833"/>
            <a:ext cx="4316818" cy="26581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000" b="1" dirty="0">
                <a:solidFill>
                  <a:schemeClr val="bg1"/>
                </a:solidFill>
              </a:rPr>
              <a:t>CATCH</a:t>
            </a:r>
            <a:endParaRPr lang="en-AU" sz="2000" dirty="0">
              <a:solidFill>
                <a:schemeClr val="bg1"/>
              </a:solidFill>
            </a:endParaRPr>
          </a:p>
          <a:p>
            <a:pPr lvl="1"/>
            <a:r>
              <a:rPr lang="en-AU" sz="2000" dirty="0">
                <a:solidFill>
                  <a:schemeClr val="bg1"/>
                </a:solidFill>
              </a:rPr>
              <a:t>Sensitivity = 91% [95% CI: 70, 99]</a:t>
            </a:r>
          </a:p>
          <a:p>
            <a:pPr lvl="1"/>
            <a:r>
              <a:rPr lang="en-AU" sz="2000" dirty="0">
                <a:solidFill>
                  <a:schemeClr val="bg1"/>
                </a:solidFill>
              </a:rPr>
              <a:t>Specificity = 44% [95% CI: 41, 47]</a:t>
            </a:r>
          </a:p>
          <a:p>
            <a:pPr lvl="1"/>
            <a:r>
              <a:rPr lang="en-AU" sz="2000" dirty="0">
                <a:solidFill>
                  <a:schemeClr val="bg1"/>
                </a:solidFill>
              </a:rPr>
              <a:t>LR + 1.6 [95% CI: 1.4, 1.9]</a:t>
            </a:r>
          </a:p>
          <a:p>
            <a:pPr lvl="1"/>
            <a:r>
              <a:rPr lang="en-AU" sz="2000" dirty="0">
                <a:solidFill>
                  <a:schemeClr val="bg1"/>
                </a:solidFill>
              </a:rPr>
              <a:t>LR – 0.2 [95% CI: 0.1, 0.8]</a:t>
            </a:r>
          </a:p>
        </p:txBody>
      </p:sp>
      <p:sp>
        <p:nvSpPr>
          <p:cNvPr id="4" name="Rounded Rectangle 3">
            <a:extLst>
              <a:ext uri="{FF2B5EF4-FFF2-40B4-BE49-F238E27FC236}">
                <a16:creationId xmlns:a16="http://schemas.microsoft.com/office/drawing/2014/main" id="{3AFC4181-0861-9543-AA04-D17E2C4140EB}"/>
              </a:ext>
            </a:extLst>
          </p:cNvPr>
          <p:cNvSpPr/>
          <p:nvPr/>
        </p:nvSpPr>
        <p:spPr>
          <a:xfrm>
            <a:off x="808074" y="3429000"/>
            <a:ext cx="4316818" cy="26581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000" b="1" dirty="0">
                <a:solidFill>
                  <a:schemeClr val="bg1"/>
                </a:solidFill>
              </a:rPr>
              <a:t>CHALICE</a:t>
            </a:r>
            <a:endParaRPr lang="en-AU" sz="2000" dirty="0">
              <a:solidFill>
                <a:schemeClr val="bg1"/>
              </a:solidFill>
            </a:endParaRPr>
          </a:p>
          <a:p>
            <a:pPr lvl="1"/>
            <a:r>
              <a:rPr lang="en-AU" sz="2000" dirty="0">
                <a:solidFill>
                  <a:schemeClr val="bg1"/>
                </a:solidFill>
              </a:rPr>
              <a:t>Sensitivity = 84% [95% CI: 60, 97]</a:t>
            </a:r>
          </a:p>
          <a:p>
            <a:pPr lvl="1"/>
            <a:r>
              <a:rPr lang="en-AU" sz="2000" dirty="0">
                <a:solidFill>
                  <a:schemeClr val="bg1"/>
                </a:solidFill>
              </a:rPr>
              <a:t>Specificity = 85% [95% CI: 82, 87]</a:t>
            </a:r>
          </a:p>
          <a:p>
            <a:pPr lvl="1"/>
            <a:r>
              <a:rPr lang="en-AU" sz="2000" dirty="0">
                <a:solidFill>
                  <a:schemeClr val="bg1"/>
                </a:solidFill>
              </a:rPr>
              <a:t>LR + 5.5 [95% CI: 4.3, 7.1]</a:t>
            </a:r>
          </a:p>
          <a:p>
            <a:pPr lvl="1"/>
            <a:r>
              <a:rPr lang="en-AU" sz="2000" dirty="0">
                <a:solidFill>
                  <a:schemeClr val="bg1"/>
                </a:solidFill>
              </a:rPr>
              <a:t>LR – 0.2 [95% CI: 0.1, 0.5]</a:t>
            </a:r>
          </a:p>
        </p:txBody>
      </p:sp>
      <p:sp>
        <p:nvSpPr>
          <p:cNvPr id="5" name="Rounded Rectangle 4">
            <a:extLst>
              <a:ext uri="{FF2B5EF4-FFF2-40B4-BE49-F238E27FC236}">
                <a16:creationId xmlns:a16="http://schemas.microsoft.com/office/drawing/2014/main" id="{F5403EAA-7DD6-DE49-9611-FFE2EA5CB4A2}"/>
              </a:ext>
            </a:extLst>
          </p:cNvPr>
          <p:cNvSpPr/>
          <p:nvPr/>
        </p:nvSpPr>
        <p:spPr>
          <a:xfrm>
            <a:off x="6946606" y="3429000"/>
            <a:ext cx="4316818" cy="26581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000" b="1" dirty="0">
                <a:solidFill>
                  <a:schemeClr val="bg1"/>
                </a:solidFill>
              </a:rPr>
              <a:t>Physician practice</a:t>
            </a:r>
            <a:endParaRPr lang="en-AU" sz="2000" dirty="0">
              <a:solidFill>
                <a:schemeClr val="bg1"/>
              </a:solidFill>
            </a:endParaRPr>
          </a:p>
          <a:p>
            <a:pPr lvl="1"/>
            <a:r>
              <a:rPr lang="en-AU" sz="2000" dirty="0">
                <a:solidFill>
                  <a:schemeClr val="bg1"/>
                </a:solidFill>
              </a:rPr>
              <a:t>Sensitivity = 100% [95% CI: 84, 100]</a:t>
            </a:r>
          </a:p>
          <a:p>
            <a:pPr lvl="1"/>
            <a:r>
              <a:rPr lang="en-AU" sz="2000" dirty="0">
                <a:solidFill>
                  <a:schemeClr val="bg1"/>
                </a:solidFill>
              </a:rPr>
              <a:t>Specificity = 50% [95% CI: 47, 53]</a:t>
            </a:r>
          </a:p>
          <a:p>
            <a:pPr lvl="1"/>
            <a:r>
              <a:rPr lang="en-AU" sz="2000" dirty="0">
                <a:solidFill>
                  <a:schemeClr val="bg1"/>
                </a:solidFill>
              </a:rPr>
              <a:t>LR + 2.0 [95% CI: 1.9, 2.1]</a:t>
            </a:r>
          </a:p>
          <a:p>
            <a:pPr lvl="1"/>
            <a:r>
              <a:rPr lang="en-AU" sz="2000" dirty="0">
                <a:solidFill>
                  <a:schemeClr val="bg1"/>
                </a:solidFill>
              </a:rPr>
              <a:t>LR – 0 [95% CI: 0, ?]</a:t>
            </a:r>
          </a:p>
        </p:txBody>
      </p:sp>
    </p:spTree>
    <p:extLst>
      <p:ext uri="{BB962C8B-B14F-4D97-AF65-F5344CB8AC3E}">
        <p14:creationId xmlns:p14="http://schemas.microsoft.com/office/powerpoint/2010/main" val="3751980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social media post&#10;&#10;Description automatically generated">
            <a:extLst>
              <a:ext uri="{FF2B5EF4-FFF2-40B4-BE49-F238E27FC236}">
                <a16:creationId xmlns:a16="http://schemas.microsoft.com/office/drawing/2014/main" id="{58894089-B9DC-C048-9B32-31F64CBA4ADA}"/>
              </a:ext>
            </a:extLst>
          </p:cNvPr>
          <p:cNvPicPr>
            <a:picLocks noChangeAspect="1"/>
          </p:cNvPicPr>
          <p:nvPr/>
        </p:nvPicPr>
        <p:blipFill>
          <a:blip r:embed="rId3"/>
          <a:stretch>
            <a:fillRect/>
          </a:stretch>
        </p:blipFill>
        <p:spPr>
          <a:xfrm>
            <a:off x="3879850" y="387350"/>
            <a:ext cx="4432300" cy="6083300"/>
          </a:xfrm>
          <a:prstGeom prst="rect">
            <a:avLst/>
          </a:prstGeom>
        </p:spPr>
      </p:pic>
    </p:spTree>
    <p:extLst>
      <p:ext uri="{BB962C8B-B14F-4D97-AF65-F5344CB8AC3E}">
        <p14:creationId xmlns:p14="http://schemas.microsoft.com/office/powerpoint/2010/main" val="896198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275D20-3700-EF48-AC75-8E744794828A}"/>
              </a:ext>
            </a:extLst>
          </p:cNvPr>
          <p:cNvSpPr>
            <a:spLocks noGrp="1"/>
          </p:cNvSpPr>
          <p:nvPr>
            <p:ph idx="1"/>
          </p:nvPr>
        </p:nvSpPr>
        <p:spPr>
          <a:xfrm>
            <a:off x="838200" y="1253331"/>
            <a:ext cx="10515600" cy="4351338"/>
          </a:xfrm>
        </p:spPr>
        <p:txBody>
          <a:bodyPr/>
          <a:lstStyle/>
          <a:p>
            <a:r>
              <a:rPr lang="en-US" dirty="0"/>
              <a:t>Important clinical features after initial assessment-</a:t>
            </a:r>
          </a:p>
          <a:p>
            <a:r>
              <a:rPr lang="en-US" dirty="0"/>
              <a:t>Fell from a monkey bar more than a meter height</a:t>
            </a:r>
          </a:p>
          <a:p>
            <a:r>
              <a:rPr lang="en-US" dirty="0"/>
              <a:t>? Loss of consciousness, upset initially on 1</a:t>
            </a:r>
            <a:r>
              <a:rPr lang="en-US" baseline="30000" dirty="0"/>
              <a:t>st</a:t>
            </a:r>
            <a:r>
              <a:rPr lang="en-US" dirty="0"/>
              <a:t> presentation. But no vomiting. </a:t>
            </a:r>
          </a:p>
          <a:p>
            <a:r>
              <a:rPr lang="en-US" dirty="0"/>
              <a:t>Vomited twice after discharge became increasingly drowsy.</a:t>
            </a:r>
          </a:p>
          <a:p>
            <a:r>
              <a:rPr lang="en-US" dirty="0"/>
              <a:t>GCS 13 (E 3 V 5 M 5) Otherwise normal vitals. Large hematoma on the right forehead. No sign of basal skull fracture. No Focal neurology.</a:t>
            </a:r>
          </a:p>
          <a:p>
            <a:r>
              <a:rPr lang="en-US" dirty="0"/>
              <a:t>You have decided to do a CT head.</a:t>
            </a:r>
          </a:p>
        </p:txBody>
      </p:sp>
    </p:spTree>
    <p:extLst>
      <p:ext uri="{BB962C8B-B14F-4D97-AF65-F5344CB8AC3E}">
        <p14:creationId xmlns:p14="http://schemas.microsoft.com/office/powerpoint/2010/main" val="2369465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6EB112-3CDB-4748-B10F-252D20513DDC}"/>
              </a:ext>
            </a:extLst>
          </p:cNvPr>
          <p:cNvSpPr>
            <a:spLocks noGrp="1"/>
          </p:cNvSpPr>
          <p:nvPr>
            <p:ph idx="1"/>
          </p:nvPr>
        </p:nvSpPr>
        <p:spPr>
          <a:xfrm>
            <a:off x="838200" y="2824162"/>
            <a:ext cx="10515600" cy="1209675"/>
          </a:xfrm>
        </p:spPr>
        <p:txBody>
          <a:bodyPr/>
          <a:lstStyle/>
          <a:p>
            <a:r>
              <a:rPr lang="en-US" dirty="0"/>
              <a:t>What are the potential issues in performing the CT?</a:t>
            </a:r>
          </a:p>
          <a:p>
            <a:r>
              <a:rPr lang="en-US" dirty="0"/>
              <a:t>How will you facilitate the CT scan?</a:t>
            </a:r>
          </a:p>
        </p:txBody>
      </p:sp>
    </p:spTree>
    <p:extLst>
      <p:ext uri="{BB962C8B-B14F-4D97-AF65-F5344CB8AC3E}">
        <p14:creationId xmlns:p14="http://schemas.microsoft.com/office/powerpoint/2010/main" val="3128102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719DBD-5253-A847-AA59-DA2C73C4226C}"/>
              </a:ext>
            </a:extLst>
          </p:cNvPr>
          <p:cNvSpPr>
            <a:spLocks noGrp="1"/>
          </p:cNvSpPr>
          <p:nvPr>
            <p:ph idx="1"/>
          </p:nvPr>
        </p:nvSpPr>
        <p:spPr>
          <a:xfrm>
            <a:off x="648931" y="2438400"/>
            <a:ext cx="3651466" cy="3785419"/>
          </a:xfrm>
        </p:spPr>
        <p:txBody>
          <a:bodyPr>
            <a:normAutofit/>
          </a:bodyPr>
          <a:lstStyle/>
          <a:p>
            <a:r>
              <a:rPr lang="en-US" sz="1800"/>
              <a:t>Interpret the CT head</a:t>
            </a:r>
          </a:p>
        </p:txBody>
      </p:sp>
      <p:pic>
        <p:nvPicPr>
          <p:cNvPr id="6" name="Picture 5" descr="A picture containing photo, sitting, white, black&#10;&#10;Description automatically generated">
            <a:extLst>
              <a:ext uri="{FF2B5EF4-FFF2-40B4-BE49-F238E27FC236}">
                <a16:creationId xmlns:a16="http://schemas.microsoft.com/office/drawing/2014/main" id="{DFE1035C-9548-4E46-B423-A7BD08C5EC20}"/>
              </a:ext>
            </a:extLst>
          </p:cNvPr>
          <p:cNvPicPr>
            <a:picLocks noChangeAspect="1"/>
          </p:cNvPicPr>
          <p:nvPr/>
        </p:nvPicPr>
        <p:blipFill rotWithShape="1">
          <a:blip r:embed="rId3"/>
          <a:srcRect l="3751" r="1257" b="-1"/>
          <a:stretch/>
        </p:blipFill>
        <p:spPr>
          <a:xfrm>
            <a:off x="4639056" y="10"/>
            <a:ext cx="7552944" cy="6857990"/>
          </a:xfrm>
          <a:prstGeom prst="rect">
            <a:avLst/>
          </a:prstGeom>
          <a:effectLst/>
        </p:spPr>
      </p:pic>
    </p:spTree>
    <p:extLst>
      <p:ext uri="{BB962C8B-B14F-4D97-AF65-F5344CB8AC3E}">
        <p14:creationId xmlns:p14="http://schemas.microsoft.com/office/powerpoint/2010/main" val="1620551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200F9F-F1D3-1944-B5F7-721E4F5333C0}"/>
              </a:ext>
            </a:extLst>
          </p:cNvPr>
          <p:cNvSpPr>
            <a:spLocks noGrp="1"/>
          </p:cNvSpPr>
          <p:nvPr>
            <p:ph idx="1"/>
          </p:nvPr>
        </p:nvSpPr>
        <p:spPr>
          <a:xfrm>
            <a:off x="838200" y="2925762"/>
            <a:ext cx="10515600" cy="1006475"/>
          </a:xfrm>
        </p:spPr>
        <p:txBody>
          <a:bodyPr/>
          <a:lstStyle/>
          <a:p>
            <a:r>
              <a:rPr lang="en-US" dirty="0"/>
              <a:t>After the CT scan, the patient deteriorates to GCS 5. How will you manage him?</a:t>
            </a:r>
          </a:p>
        </p:txBody>
      </p:sp>
    </p:spTree>
    <p:extLst>
      <p:ext uri="{BB962C8B-B14F-4D97-AF65-F5344CB8AC3E}">
        <p14:creationId xmlns:p14="http://schemas.microsoft.com/office/powerpoint/2010/main" val="25722275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1848</Words>
  <Application>Microsoft Macintosh PowerPoint</Application>
  <PresentationFormat>Widescreen</PresentationFormat>
  <Paragraphs>187</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Case of the week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of the week</dc:title>
  <dc:creator>Bhowmik, Ps</dc:creator>
  <cp:lastModifiedBy>Bhowmik, Ps</cp:lastModifiedBy>
  <cp:revision>10</cp:revision>
  <dcterms:created xsi:type="dcterms:W3CDTF">2020-05-12T07:02:17Z</dcterms:created>
  <dcterms:modified xsi:type="dcterms:W3CDTF">2020-05-12T14:53:11Z</dcterms:modified>
</cp:coreProperties>
</file>